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64" r:id="rId2"/>
    <p:sldId id="300" r:id="rId3"/>
    <p:sldId id="299" r:id="rId4"/>
    <p:sldId id="298" r:id="rId5"/>
    <p:sldId id="297" r:id="rId6"/>
    <p:sldId id="296" r:id="rId7"/>
    <p:sldId id="295" r:id="rId8"/>
    <p:sldId id="301" r:id="rId9"/>
    <p:sldId id="305" r:id="rId10"/>
    <p:sldId id="304" r:id="rId11"/>
    <p:sldId id="303" r:id="rId12"/>
    <p:sldId id="306" r:id="rId13"/>
    <p:sldId id="325" r:id="rId14"/>
    <p:sldId id="326" r:id="rId15"/>
    <p:sldId id="327" r:id="rId16"/>
    <p:sldId id="308" r:id="rId17"/>
    <p:sldId id="307" r:id="rId18"/>
    <p:sldId id="313" r:id="rId19"/>
    <p:sldId id="314" r:id="rId20"/>
    <p:sldId id="312" r:id="rId21"/>
    <p:sldId id="311" r:id="rId22"/>
    <p:sldId id="310" r:id="rId23"/>
    <p:sldId id="309" r:id="rId24"/>
    <p:sldId id="319" r:id="rId25"/>
    <p:sldId id="320" r:id="rId26"/>
    <p:sldId id="318" r:id="rId27"/>
    <p:sldId id="294" r:id="rId28"/>
    <p:sldId id="324" r:id="rId29"/>
    <p:sldId id="323"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9" autoAdjust="0"/>
    <p:restoredTop sz="94660"/>
  </p:normalViewPr>
  <p:slideViewPr>
    <p:cSldViewPr snapToGrid="0">
      <p:cViewPr varScale="1">
        <p:scale>
          <a:sx n="96" d="100"/>
          <a:sy n="96" d="100"/>
        </p:scale>
        <p:origin x="294"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49428-6036-4407-8235-1D2057BB2634}" type="datetimeFigureOut">
              <a:rPr lang="zh-CN" altLang="en-US" smtClean="0"/>
              <a:t>2024/6/3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06985-B7B6-4546-8487-02A0947B6CC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小波已广泛应用于多分辨率分析。小波变化在神经网络全局逼近理论领域有比较广泛的应用；并且由于其比较特殊的函数性质，可以学习数据波峰中的隐藏规律并且丢弃掉异常噪声。</a:t>
            </a:r>
            <a:endParaRPr lang="en-US" altLang="zh-CN" dirty="0"/>
          </a:p>
          <a:p>
            <a:endParaRPr lang="en-US" altLang="zh-CN" dirty="0"/>
          </a:p>
          <a:p>
            <a:endParaRPr lang="en-US" altLang="zh-CN" dirty="0"/>
          </a:p>
          <a:p>
            <a:r>
              <a:rPr lang="zh-CN" altLang="en-US" dirty="0"/>
              <a:t>复</a:t>
            </a:r>
            <a:r>
              <a:rPr lang="en-US" altLang="zh-CN" dirty="0"/>
              <a:t>Gabor</a:t>
            </a:r>
            <a:r>
              <a:rPr lang="zh-CN" altLang="en-US" dirty="0"/>
              <a:t>小波激活函数以其在空间频域的最佳浓度和精确表示图像的特殊能力而闻名。因此，</a:t>
            </a:r>
            <a:r>
              <a:rPr lang="en-US" altLang="zh-CN" dirty="0"/>
              <a:t>[15]</a:t>
            </a:r>
            <a:r>
              <a:rPr lang="zh-CN" altLang="en-US" dirty="0"/>
              <a:t>在应用中使用</a:t>
            </a:r>
            <a:r>
              <a:rPr lang="en-US" altLang="zh-CN" dirty="0"/>
              <a:t>Gabor</a:t>
            </a:r>
            <a:r>
              <a:rPr lang="zh-CN" altLang="en-US" dirty="0"/>
              <a:t>小波进行隐式神经表示（</a:t>
            </a:r>
            <a:r>
              <a:rPr lang="en-US" altLang="zh-CN" dirty="0"/>
              <a:t>INR</a:t>
            </a:r>
            <a:r>
              <a:rPr lang="zh-CN" altLang="en-US"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小波在多分辨率分析，使不同层次的细节同时表示。这种功能对神经网络中的特征提取非常有利，因为它能够捕获高频细节和低频趋势。</a:t>
            </a:r>
            <a:endParaRPr lang="en-US" altLang="zh-CN" dirty="0"/>
          </a:p>
          <a:p>
            <a:endParaRPr lang="en-US" altLang="zh-CN" dirty="0"/>
          </a:p>
          <a:p>
            <a:r>
              <a:rPr lang="zh-CN" altLang="en-US" dirty="0"/>
              <a:t>小波提供了稀疏表示，这可以导致更有效的神经网络架构和更快的训练时间。它们也非常适合处理非平稳信号和局部特征，使它们成为图像识别和信号分类等理想应用。比如说，通过将数据分解成不同的频率分量，小波可以在剔除无关噪声的同时，分离和保留显著的噪声模式。事实上，这源于小波捕获低频和高频函数的能力。</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在每个时间步长中，一个</a:t>
            </a:r>
            <a:r>
              <a:rPr lang="en-US" altLang="zh-CN" dirty="0"/>
              <a:t>RNN</a:t>
            </a:r>
            <a:r>
              <a:rPr lang="zh-CN" altLang="en-US" dirty="0"/>
              <a:t>接收到来自前一个时间步长和−</a:t>
            </a:r>
            <a:r>
              <a:rPr lang="en-US" altLang="zh-CN" dirty="0"/>
              <a:t>1</a:t>
            </a:r>
            <a:r>
              <a:rPr lang="zh-CN" altLang="en-US" dirty="0"/>
              <a:t>的输入向量和隐藏状态。</a:t>
            </a:r>
            <a:endParaRPr lang="en-US" altLang="zh-CN" dirty="0"/>
          </a:p>
          <a:p>
            <a:endParaRPr lang="en-US" altLang="zh-CN" dirty="0"/>
          </a:p>
          <a:p>
            <a:r>
              <a:rPr lang="zh-CN" altLang="en-US" dirty="0"/>
              <a:t>递归核是一个权重矩阵，它可以转换之前的隐藏状态。</a:t>
            </a:r>
            <a:endParaRPr lang="en-US" altLang="zh-CN" dirty="0"/>
          </a:p>
          <a:p>
            <a:endParaRPr lang="en-US" altLang="zh-CN" dirty="0"/>
          </a:p>
          <a:p>
            <a:r>
              <a:rPr lang="zh-CN" altLang="en-US" dirty="0"/>
              <a:t>输入核，一个权重矩阵转换当前输入分别表示</a:t>
            </a:r>
            <a:r>
              <a:rPr lang="en-US" altLang="zh-CN" dirty="0" err="1"/>
              <a:t>xt</a:t>
            </a:r>
            <a:r>
              <a:rPr lang="zh-CN" altLang="en-US" dirty="0"/>
              <a:t>。</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我们在这里引入了内存存储单元</a:t>
            </a:r>
            <a:r>
              <a:rPr lang="en-US" altLang="zh-CN" dirty="0"/>
              <a:t>h</a:t>
            </a:r>
            <a:r>
              <a:rPr lang="zh-CN" altLang="en-US" dirty="0"/>
              <a:t>，由一个输入核和递归核组成，看一看</a:t>
            </a:r>
            <a:r>
              <a:rPr lang="en-US" altLang="zh-CN" dirty="0"/>
              <a:t>h</a:t>
            </a:r>
            <a:r>
              <a:rPr lang="zh-CN" altLang="en-US" dirty="0"/>
              <a:t>的计算公式，其中</a:t>
            </a:r>
            <a:r>
              <a:rPr lang="en-US" altLang="zh-CN" dirty="0"/>
              <a:t>x</a:t>
            </a:r>
            <a:r>
              <a:rPr lang="zh-CN" altLang="en-US" dirty="0"/>
              <a:t>的更新方式我们引入了</a:t>
            </a:r>
            <a:r>
              <a:rPr lang="en-US" altLang="zh-CN" dirty="0"/>
              <a:t>KAN</a:t>
            </a:r>
            <a:r>
              <a:rPr lang="zh-CN" altLang="en-US" dirty="0"/>
              <a:t>网络，值得注意的是由于</a:t>
            </a:r>
            <a:r>
              <a:rPr lang="en-US" altLang="zh-CN" dirty="0"/>
              <a:t>RKAN</a:t>
            </a:r>
            <a:r>
              <a:rPr lang="zh-CN" altLang="en-US" dirty="0"/>
              <a:t>是处理长时间序列的，所以你的数据维度要额外增加一个时间单元步长</a:t>
            </a:r>
            <a:r>
              <a:rPr lang="en-US" altLang="zh-CN" dirty="0"/>
              <a:t>t</a:t>
            </a:r>
            <a:r>
              <a:rPr lang="zh-CN" altLang="en-US" dirty="0"/>
              <a:t>。为了引入时间依赖性，我们将每个变换函数</a:t>
            </a:r>
            <a:r>
              <a:rPr lang="en-US" altLang="zh-CN" dirty="0" err="1"/>
              <a:t>ϕl</a:t>
            </a:r>
            <a:r>
              <a:rPr lang="zh-CN" altLang="en-US" dirty="0"/>
              <a:t>，</a:t>
            </a:r>
            <a:r>
              <a:rPr lang="en-US" altLang="zh-CN" dirty="0"/>
              <a:t>j</a:t>
            </a:r>
            <a:r>
              <a:rPr lang="zh-CN" altLang="en-US" dirty="0"/>
              <a:t>，</a:t>
            </a:r>
            <a:r>
              <a:rPr lang="en-US" altLang="zh-CN" dirty="0" err="1"/>
              <a:t>i</a:t>
            </a:r>
            <a:r>
              <a:rPr lang="zh-CN" altLang="en-US" dirty="0"/>
              <a:t>修改为时间相关性，把单样条插值函数改成了双变量样条插值函数，比如</a:t>
            </a:r>
            <a:r>
              <a:rPr lang="en-US" altLang="zh-CN" dirty="0"/>
              <a:t>\phi</a:t>
            </a:r>
            <a:r>
              <a:rPr lang="zh-CN" altLang="en-US" dirty="0"/>
              <a:t>变成了双变量。</a:t>
            </a:r>
            <a:endParaRPr lang="en-US" altLang="zh-CN" dirty="0"/>
          </a:p>
          <a:p>
            <a:endParaRPr lang="en-US" altLang="zh-CN" dirty="0"/>
          </a:p>
          <a:p>
            <a:r>
              <a:rPr lang="zh-CN" altLang="en-US" dirty="0"/>
              <a:t>循环内核是</a:t>
            </a:r>
            <a:r>
              <a:rPr lang="en-US" altLang="zh-CN" dirty="0"/>
              <a:t>RKAN</a:t>
            </a:r>
            <a:r>
              <a:rPr lang="zh-CN" altLang="en-US" dirty="0"/>
              <a:t>层从上下文和数据顺序很重要的序列中学习的关键。</a:t>
            </a:r>
            <a:endParaRPr lang="en-US" altLang="zh-CN" dirty="0"/>
          </a:p>
          <a:p>
            <a:r>
              <a:rPr lang="zh-CN" altLang="en-US" dirty="0"/>
              <a:t>我们在更新完</a:t>
            </a:r>
            <a:r>
              <a:rPr lang="en-US" altLang="zh-CN" dirty="0"/>
              <a:t>x</a:t>
            </a:r>
            <a:r>
              <a:rPr lang="zh-CN" altLang="en-US" dirty="0"/>
              <a:t>以后，关于递归</a:t>
            </a:r>
            <a:r>
              <a:rPr lang="en-US" altLang="zh-CN" dirty="0"/>
              <a:t>KAN</a:t>
            </a:r>
            <a:r>
              <a:rPr lang="zh-CN" altLang="en-US" dirty="0"/>
              <a:t>层，网络现在在每一层嵌入内存管理。</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为了保持记忆，我们从</a:t>
            </a:r>
            <a:r>
              <a:rPr lang="en-US" altLang="zh-CN" dirty="0"/>
              <a:t>LSTM [HS97</a:t>
            </a:r>
            <a:r>
              <a:rPr lang="zh-CN" altLang="en-US" dirty="0"/>
              <a:t>；</a:t>
            </a:r>
            <a:r>
              <a:rPr lang="en-US" altLang="zh-CN" dirty="0"/>
              <a:t>SM19]</a:t>
            </a:r>
            <a:r>
              <a:rPr lang="zh-CN" altLang="en-US" dirty="0"/>
              <a:t>中获得了灵感。我们表示维数</a:t>
            </a:r>
            <a:r>
              <a:rPr lang="en-US" altLang="zh-CN" dirty="0"/>
              <a:t>d</a:t>
            </a:r>
            <a:r>
              <a:rPr lang="zh-CN" altLang="en-US" dirty="0"/>
              <a:t>的输入向量，用</a:t>
            </a:r>
            <a:r>
              <a:rPr lang="en-US" altLang="zh-CN" dirty="0" err="1"/>
              <a:t>xt</a:t>
            </a:r>
            <a:r>
              <a:rPr lang="zh-CN" altLang="en-US" dirty="0"/>
              <a:t>表示。这个单元使用几个内部向量和门来管理信息流。</a:t>
            </a:r>
            <a:endParaRPr lang="en-US" altLang="zh-CN" dirty="0"/>
          </a:p>
          <a:p>
            <a:r>
              <a:rPr lang="zh-CN" altLang="en-US" dirty="0"/>
              <a:t>遗忘门，决定了我们要从之前的状态中丢弃哪些信息。</a:t>
            </a:r>
            <a:endParaRPr lang="en-US" altLang="zh-CN" dirty="0"/>
          </a:p>
          <a:p>
            <a:r>
              <a:rPr lang="zh-CN" altLang="en-US" dirty="0"/>
              <a:t>输入门，决定了控制包含哪些新信息。</a:t>
            </a:r>
            <a:endParaRPr lang="en-US" altLang="zh-CN" dirty="0"/>
          </a:p>
          <a:p>
            <a:r>
              <a:rPr lang="zh-CN" altLang="en-US" dirty="0"/>
              <a:t>输出门，决定了给定</a:t>
            </a:r>
            <a:r>
              <a:rPr lang="en-US" altLang="zh-CN" dirty="0"/>
              <a:t>ξ</a:t>
            </a:r>
            <a:r>
              <a:rPr lang="zh-CN" altLang="en-US" dirty="0"/>
              <a:t>（</a:t>
            </a:r>
            <a:r>
              <a:rPr lang="en-US" altLang="zh-CN" dirty="0"/>
              <a:t>x</a:t>
            </a:r>
            <a:r>
              <a:rPr lang="zh-CN" altLang="en-US" dirty="0"/>
              <a:t>，</a:t>
            </a:r>
            <a:r>
              <a:rPr lang="en-US" altLang="zh-CN" dirty="0"/>
              <a:t>t</a:t>
            </a:r>
            <a:r>
              <a:rPr lang="zh-CN" altLang="en-US" dirty="0"/>
              <a:t>）的当前状态的信息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0FD1CB-6497-400D-8A0E-2791712FDA6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519002"/>
            <a:ext cx="9144000" cy="2387600"/>
          </a:xfrm>
        </p:spPr>
        <p:txBody>
          <a:bodyPr anchor="b">
            <a:normAutofit/>
          </a:bodyPr>
          <a:lstStyle>
            <a:lvl1pPr algn="ctr">
              <a:defRPr sz="4400" b="1">
                <a:solidFill>
                  <a:schemeClr val="tx1"/>
                </a:solidFill>
                <a:latin typeface="Times New Roman" panose="02020603050405020304" pitchFamily="18" charset="0"/>
                <a:cs typeface="Times New Roman" panose="02020603050405020304" pitchFamily="18" charset="0"/>
              </a:defRPr>
            </a:lvl1pPr>
          </a:lstStyle>
          <a:p>
            <a:r>
              <a:rPr lang="zh-CN" altLang="en-US"/>
              <a:t>单击此处编辑母版标题样式</a:t>
            </a:r>
          </a:p>
        </p:txBody>
      </p:sp>
      <p:sp>
        <p:nvSpPr>
          <p:cNvPr id="3" name="副标题 2"/>
          <p:cNvSpPr>
            <a:spLocks noGrp="1"/>
          </p:cNvSpPr>
          <p:nvPr>
            <p:ph type="subTitle" idx="1"/>
          </p:nvPr>
        </p:nvSpPr>
        <p:spPr>
          <a:xfrm>
            <a:off x="1524000" y="4310548"/>
            <a:ext cx="9144000" cy="1655762"/>
          </a:xfrm>
        </p:spPr>
        <p:txBody>
          <a:bodyPr>
            <a:normAutofit/>
          </a:bodyPr>
          <a:lstStyle>
            <a:lvl1pPr marL="0" indent="0" algn="ctr">
              <a:buNone/>
              <a:defRPr sz="2800"/>
            </a:lvl1pPr>
            <a:lvl2pPr marL="398780" indent="0" algn="ctr">
              <a:buNone/>
              <a:defRPr sz="1745"/>
            </a:lvl2pPr>
            <a:lvl3pPr marL="797560" indent="0" algn="ctr">
              <a:buNone/>
              <a:defRPr sz="1570"/>
            </a:lvl3pPr>
            <a:lvl4pPr marL="1196340" indent="0" algn="ctr">
              <a:buNone/>
              <a:defRPr sz="1395"/>
            </a:lvl4pPr>
            <a:lvl5pPr marL="1595120" indent="0" algn="ctr">
              <a:buNone/>
              <a:defRPr sz="1395"/>
            </a:lvl5pPr>
            <a:lvl6pPr marL="1993900" indent="0" algn="ctr">
              <a:buNone/>
              <a:defRPr sz="1395"/>
            </a:lvl6pPr>
            <a:lvl7pPr marL="2392680" indent="0" algn="ctr">
              <a:buNone/>
              <a:defRPr sz="1395"/>
            </a:lvl7pPr>
            <a:lvl8pPr marL="2791460" indent="0" algn="ctr">
              <a:buNone/>
              <a:defRPr sz="1395"/>
            </a:lvl8pPr>
            <a:lvl9pPr marL="3190240" indent="0" algn="ctr">
              <a:buNone/>
              <a:defRPr sz="1395"/>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1"/>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31"/>
            <a:ext cx="7734299"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15072" y="199089"/>
            <a:ext cx="8726614" cy="635726"/>
          </a:xfrm>
        </p:spPr>
        <p:txBody>
          <a:bodyPr/>
          <a:lstStyle>
            <a:lvl1pPr marL="379095" indent="-379095">
              <a:buFont typeface="Wingdings" panose="05000000000000000000" pitchFamily="2" charset="2"/>
              <a:buChar char="p"/>
              <a:defRPr sz="2320" b="1">
                <a:solidFill>
                  <a:schemeClr val="tx1"/>
                </a:solidFill>
              </a:defRPr>
            </a:lvl1pPr>
          </a:lstStyle>
          <a:p>
            <a:r>
              <a:rPr lang="en-US" altLang="zh-CN"/>
              <a:t>Question:</a:t>
            </a:r>
            <a:r>
              <a:rPr lang="zh-CN" altLang="en-US"/>
              <a:t>怎么看</a:t>
            </a:r>
            <a:r>
              <a:rPr lang="en-US" altLang="zh-CN"/>
              <a:t> </a:t>
            </a:r>
          </a:p>
        </p:txBody>
      </p:sp>
      <p:sp>
        <p:nvSpPr>
          <p:cNvPr id="3" name="内容占位符 2"/>
          <p:cNvSpPr>
            <a:spLocks noGrp="1"/>
          </p:cNvSpPr>
          <p:nvPr>
            <p:ph idx="1"/>
          </p:nvPr>
        </p:nvSpPr>
        <p:spPr>
          <a:xfrm>
            <a:off x="449947" y="956984"/>
            <a:ext cx="10903992" cy="5220194"/>
          </a:xfrm>
        </p:spPr>
        <p:txBody>
          <a:bodyPr>
            <a:normAutofit/>
          </a:bodyPr>
          <a:lstStyle>
            <a:lvl1pPr>
              <a:lnSpc>
                <a:spcPts val="2385"/>
              </a:lnSpc>
              <a:defRPr sz="1990"/>
            </a:lvl1pPr>
            <a:lvl2pPr>
              <a:defRPr sz="1990"/>
            </a:lvl2pPr>
            <a:lvl3pPr>
              <a:defRPr sz="1990"/>
            </a:lvl3pPr>
            <a:lvl4pPr>
              <a:defRPr sz="1990"/>
            </a:lvl4pPr>
            <a:lvl5pPr>
              <a:defRPr sz="199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3" y="1709740"/>
            <a:ext cx="10515600" cy="2852737"/>
          </a:xfrm>
        </p:spPr>
        <p:txBody>
          <a:bodyPr anchor="b"/>
          <a:lstStyle>
            <a:lvl1pPr>
              <a:defRPr sz="5235"/>
            </a:lvl1pPr>
          </a:lstStyle>
          <a:p>
            <a:r>
              <a:rPr lang="zh-CN" altLang="en-US"/>
              <a:t>单击此处编辑母版标题样式</a:t>
            </a:r>
          </a:p>
        </p:txBody>
      </p:sp>
      <p:sp>
        <p:nvSpPr>
          <p:cNvPr id="3" name="文本占位符 2"/>
          <p:cNvSpPr>
            <a:spLocks noGrp="1"/>
          </p:cNvSpPr>
          <p:nvPr>
            <p:ph type="body" idx="1"/>
          </p:nvPr>
        </p:nvSpPr>
        <p:spPr>
          <a:xfrm>
            <a:off x="831853" y="4589465"/>
            <a:ext cx="10515600" cy="1500187"/>
          </a:xfrm>
        </p:spPr>
        <p:txBody>
          <a:bodyPr/>
          <a:lstStyle>
            <a:lvl1pPr marL="0" indent="0">
              <a:buNone/>
              <a:defRPr sz="2090">
                <a:solidFill>
                  <a:schemeClr val="tx1">
                    <a:tint val="75000"/>
                  </a:schemeClr>
                </a:solidFill>
              </a:defRPr>
            </a:lvl1pPr>
            <a:lvl2pPr marL="398780" indent="0">
              <a:buNone/>
              <a:defRPr sz="1745">
                <a:solidFill>
                  <a:schemeClr val="tx1">
                    <a:tint val="75000"/>
                  </a:schemeClr>
                </a:solidFill>
              </a:defRPr>
            </a:lvl2pPr>
            <a:lvl3pPr marL="797560" indent="0">
              <a:buNone/>
              <a:defRPr sz="1570">
                <a:solidFill>
                  <a:schemeClr val="tx1">
                    <a:tint val="75000"/>
                  </a:schemeClr>
                </a:solidFill>
              </a:defRPr>
            </a:lvl3pPr>
            <a:lvl4pPr marL="1196340" indent="0">
              <a:buNone/>
              <a:defRPr sz="1395">
                <a:solidFill>
                  <a:schemeClr val="tx1">
                    <a:tint val="75000"/>
                  </a:schemeClr>
                </a:solidFill>
              </a:defRPr>
            </a:lvl4pPr>
            <a:lvl5pPr marL="1595120" indent="0">
              <a:buNone/>
              <a:defRPr sz="1395">
                <a:solidFill>
                  <a:schemeClr val="tx1">
                    <a:tint val="75000"/>
                  </a:schemeClr>
                </a:solidFill>
              </a:defRPr>
            </a:lvl5pPr>
            <a:lvl6pPr marL="1993900" indent="0">
              <a:buNone/>
              <a:defRPr sz="1395">
                <a:solidFill>
                  <a:schemeClr val="tx1">
                    <a:tint val="75000"/>
                  </a:schemeClr>
                </a:solidFill>
              </a:defRPr>
            </a:lvl6pPr>
            <a:lvl7pPr marL="2392680" indent="0">
              <a:buNone/>
              <a:defRPr sz="1395">
                <a:solidFill>
                  <a:schemeClr val="tx1">
                    <a:tint val="75000"/>
                  </a:schemeClr>
                </a:solidFill>
              </a:defRPr>
            </a:lvl7pPr>
            <a:lvl8pPr marL="2791460" indent="0">
              <a:buNone/>
              <a:defRPr sz="1395">
                <a:solidFill>
                  <a:schemeClr val="tx1">
                    <a:tint val="75000"/>
                  </a:schemeClr>
                </a:solidFill>
              </a:defRPr>
            </a:lvl8pPr>
            <a:lvl9pPr marL="3190240" indent="0">
              <a:buNone/>
              <a:defRPr sz="139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1541" y="364996"/>
            <a:ext cx="8904225" cy="777652"/>
          </a:xfrm>
        </p:spPr>
        <p:txBody>
          <a:bodyPr/>
          <a:lstStyle>
            <a:lvl1pPr marL="379095" indent="-379095">
              <a:buFont typeface="Wingdings" panose="05000000000000000000" pitchFamily="2" charset="2"/>
              <a:buChar char="p"/>
              <a:defRPr sz="2320" b="1">
                <a:solidFill>
                  <a:schemeClr val="tx1"/>
                </a:solidFill>
              </a:defRPr>
            </a:lvl1pPr>
          </a:lstStyle>
          <a:p>
            <a:r>
              <a:rPr lang="zh-CN" altLang="en-US"/>
              <a:t>单击此处编辑母版标题样式</a:t>
            </a:r>
          </a:p>
        </p:txBody>
      </p:sp>
      <p:sp>
        <p:nvSpPr>
          <p:cNvPr id="3" name="内容占位符 2"/>
          <p:cNvSpPr>
            <a:spLocks noGrp="1"/>
          </p:cNvSpPr>
          <p:nvPr>
            <p:ph sz="half" idx="1"/>
          </p:nvPr>
        </p:nvSpPr>
        <p:spPr>
          <a:xfrm>
            <a:off x="838323" y="1344753"/>
            <a:ext cx="5181501" cy="4832424"/>
          </a:xfrm>
        </p:spPr>
        <p:txBody>
          <a:bodyPr/>
          <a:lstStyle>
            <a:lvl1pPr>
              <a:defRPr sz="2155"/>
            </a:lvl1pPr>
            <a:lvl2pPr>
              <a:defRPr sz="2155"/>
            </a:lvl2pPr>
            <a:lvl3pPr>
              <a:defRPr sz="2155"/>
            </a:lvl3pPr>
            <a:lvl4pPr>
              <a:defRPr sz="2155"/>
            </a:lvl4pPr>
            <a:lvl5pPr>
              <a:defRPr sz="2155"/>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438" y="1344753"/>
            <a:ext cx="5181501" cy="4832424"/>
          </a:xfrm>
        </p:spPr>
        <p:txBody>
          <a:bodyPr/>
          <a:lstStyle>
            <a:lvl1pPr>
              <a:defRPr sz="2155"/>
            </a:lvl1pPr>
            <a:lvl2pPr>
              <a:defRPr sz="2155"/>
            </a:lvl2pPr>
            <a:lvl3pPr>
              <a:defRPr sz="2155"/>
            </a:lvl3pPr>
            <a:lvl4pPr>
              <a:defRPr sz="2155"/>
            </a:lvl4pPr>
            <a:lvl5pPr>
              <a:defRPr sz="2155"/>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90" y="365133"/>
            <a:ext cx="10512419" cy="1325563"/>
          </a:xfrm>
        </p:spPr>
        <p:txBody>
          <a:bodyPr/>
          <a:lstStyle/>
          <a:p>
            <a:r>
              <a:rPr lang="zh-CN" altLang="en-US"/>
              <a:t>单击此处编辑母版标题样式</a:t>
            </a:r>
          </a:p>
        </p:txBody>
      </p:sp>
      <p:sp>
        <p:nvSpPr>
          <p:cNvPr id="3" name="文本占位符 2"/>
          <p:cNvSpPr>
            <a:spLocks noGrp="1"/>
          </p:cNvSpPr>
          <p:nvPr>
            <p:ph type="body" idx="1"/>
          </p:nvPr>
        </p:nvSpPr>
        <p:spPr>
          <a:xfrm>
            <a:off x="839792" y="1681163"/>
            <a:ext cx="5157786"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endParaRPr lang="en-US" altLang="zh-CN"/>
          </a:p>
        </p:txBody>
      </p:sp>
      <p:sp>
        <p:nvSpPr>
          <p:cNvPr id="4" name="内容占位符 3"/>
          <p:cNvSpPr>
            <a:spLocks noGrp="1"/>
          </p:cNvSpPr>
          <p:nvPr>
            <p:ph sz="half" idx="2"/>
          </p:nvPr>
        </p:nvSpPr>
        <p:spPr>
          <a:xfrm>
            <a:off x="839792" y="2505075"/>
            <a:ext cx="515778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2795"/>
            </a:lvl1pPr>
            <a:lvl2pPr>
              <a:defRPr sz="2440"/>
            </a:lvl2pPr>
            <a:lvl3pPr>
              <a:defRPr sz="2090"/>
            </a:lvl3pPr>
            <a:lvl4pPr>
              <a:defRPr sz="1745"/>
            </a:lvl4pPr>
            <a:lvl5pPr>
              <a:defRPr sz="1745"/>
            </a:lvl5pPr>
            <a:lvl6pPr>
              <a:defRPr sz="1745"/>
            </a:lvl6pPr>
            <a:lvl7pPr>
              <a:defRPr sz="1745"/>
            </a:lvl7pPr>
            <a:lvl8pPr>
              <a:defRPr sz="1745"/>
            </a:lvl8pPr>
            <a:lvl9pPr>
              <a:defRPr sz="17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2795"/>
            </a:lvl1pPr>
            <a:lvl2pPr marL="398780" indent="0">
              <a:buNone/>
              <a:defRPr sz="2440"/>
            </a:lvl2pPr>
            <a:lvl3pPr marL="797560" indent="0">
              <a:buNone/>
              <a:defRPr sz="2090"/>
            </a:lvl3pPr>
            <a:lvl4pPr marL="1196340" indent="0">
              <a:buNone/>
              <a:defRPr sz="1745"/>
            </a:lvl4pPr>
            <a:lvl5pPr marL="1595120" indent="0">
              <a:buNone/>
              <a:defRPr sz="1745"/>
            </a:lvl5pPr>
            <a:lvl6pPr marL="1993900" indent="0">
              <a:buNone/>
              <a:defRPr sz="1745"/>
            </a:lvl6pPr>
            <a:lvl7pPr marL="2392680" indent="0">
              <a:buNone/>
              <a:defRPr sz="1745"/>
            </a:lvl7pPr>
            <a:lvl8pPr marL="2791460" indent="0">
              <a:buNone/>
              <a:defRPr sz="1745"/>
            </a:lvl8pPr>
            <a:lvl9pPr marL="3190240" indent="0">
              <a:buNone/>
              <a:defRPr sz="1745"/>
            </a:lvl9pPr>
          </a:lstStyle>
          <a:p>
            <a:endParaRPr lang="zh-CN" altLang="en-US"/>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2" y="365133"/>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2" y="1825631"/>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9"/>
            <a:ext cx="27432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defTabSz="872490"/>
            <a:fld id="{D997B5FA-0921-464F-AAE1-844C04324D75}" type="datetimeFigureOut">
              <a:rPr lang="zh-CN" altLang="en-US" smtClean="0">
                <a:solidFill>
                  <a:srgbClr val="000000">
                    <a:tint val="75000"/>
                  </a:srgbClr>
                </a:solidFill>
              </a:rPr>
              <a:t>2024/6/3</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1" y="6356359"/>
            <a:ext cx="4114800"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1" y="6356359"/>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pic>
        <p:nvPicPr>
          <p:cNvPr id="7" name="图片 6"/>
          <p:cNvPicPr>
            <a:picLocks noChangeAspect="1"/>
          </p:cNvPicPr>
          <p:nvPr userDrawn="1"/>
        </p:nvPicPr>
        <p:blipFill>
          <a:blip r:embed="rId13"/>
          <a:stretch>
            <a:fillRect/>
          </a:stretch>
        </p:blipFill>
        <p:spPr>
          <a:xfrm>
            <a:off x="8379460" y="0"/>
            <a:ext cx="3812540" cy="6845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97560" rtl="0" eaLnBrk="1" latinLnBrk="0" hangingPunct="1">
        <a:lnSpc>
          <a:spcPct val="90000"/>
        </a:lnSpc>
        <a:spcBef>
          <a:spcPct val="0"/>
        </a:spcBef>
        <a:buNone/>
        <a:defRPr sz="3835" b="1" kern="1200">
          <a:solidFill>
            <a:schemeClr val="tx1"/>
          </a:solidFill>
          <a:latin typeface="Times New Roman" panose="02020603050405020304" pitchFamily="18" charset="0"/>
          <a:ea typeface="楷体" panose="02010609060101010101" pitchFamily="49" charset="-122"/>
          <a:cs typeface="+mj-cs"/>
        </a:defRPr>
      </a:lvl1pPr>
    </p:titleStyle>
    <p:bodyStyle>
      <a:lvl1pPr marL="199390" indent="-199390" algn="l" defTabSz="797560" rtl="0" eaLnBrk="1" latinLnBrk="0" hangingPunct="1">
        <a:lnSpc>
          <a:spcPct val="90000"/>
        </a:lnSpc>
        <a:spcBef>
          <a:spcPts val="875"/>
        </a:spcBef>
        <a:buFont typeface="Arial" panose="020B0604020202020204" pitchFamily="34" charset="0"/>
        <a:buChar char="•"/>
        <a:defRPr sz="244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209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1745"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p:bodyStyle>
    <p:otherStyle>
      <a:defPPr>
        <a:defRPr lang="zh-CN"/>
      </a:defPPr>
      <a:lvl1pPr marL="0" algn="l" defTabSz="797560" rtl="0" eaLnBrk="1" latinLnBrk="0" hangingPunct="1">
        <a:defRPr sz="1570" kern="1200">
          <a:solidFill>
            <a:schemeClr val="tx1"/>
          </a:solidFill>
          <a:latin typeface="+mn-lt"/>
          <a:ea typeface="+mn-ea"/>
          <a:cs typeface="+mn-cs"/>
        </a:defRPr>
      </a:lvl1pPr>
      <a:lvl2pPr marL="398780" algn="l" defTabSz="797560" rtl="0" eaLnBrk="1" latinLnBrk="0" hangingPunct="1">
        <a:defRPr sz="1570" kern="1200">
          <a:solidFill>
            <a:schemeClr val="tx1"/>
          </a:solidFill>
          <a:latin typeface="+mn-lt"/>
          <a:ea typeface="+mn-ea"/>
          <a:cs typeface="+mn-cs"/>
        </a:defRPr>
      </a:lvl2pPr>
      <a:lvl3pPr marL="797560" algn="l" defTabSz="797560" rtl="0" eaLnBrk="1" latinLnBrk="0" hangingPunct="1">
        <a:defRPr sz="1570" kern="1200">
          <a:solidFill>
            <a:schemeClr val="tx1"/>
          </a:solidFill>
          <a:latin typeface="+mn-lt"/>
          <a:ea typeface="+mn-ea"/>
          <a:cs typeface="+mn-cs"/>
        </a:defRPr>
      </a:lvl3pPr>
      <a:lvl4pPr marL="1196340" algn="l" defTabSz="797560" rtl="0" eaLnBrk="1" latinLnBrk="0" hangingPunct="1">
        <a:defRPr sz="1570" kern="1200">
          <a:solidFill>
            <a:schemeClr val="tx1"/>
          </a:solidFill>
          <a:latin typeface="+mn-lt"/>
          <a:ea typeface="+mn-ea"/>
          <a:cs typeface="+mn-cs"/>
        </a:defRPr>
      </a:lvl4pPr>
      <a:lvl5pPr marL="1595120" algn="l" defTabSz="797560" rtl="0" eaLnBrk="1" latinLnBrk="0" hangingPunct="1">
        <a:defRPr sz="1570" kern="1200">
          <a:solidFill>
            <a:schemeClr val="tx1"/>
          </a:solidFill>
          <a:latin typeface="+mn-lt"/>
          <a:ea typeface="+mn-ea"/>
          <a:cs typeface="+mn-cs"/>
        </a:defRPr>
      </a:lvl5pPr>
      <a:lvl6pPr marL="1993900" algn="l" defTabSz="797560" rtl="0" eaLnBrk="1" latinLnBrk="0" hangingPunct="1">
        <a:defRPr sz="1570" kern="1200">
          <a:solidFill>
            <a:schemeClr val="tx1"/>
          </a:solidFill>
          <a:latin typeface="+mn-lt"/>
          <a:ea typeface="+mn-ea"/>
          <a:cs typeface="+mn-cs"/>
        </a:defRPr>
      </a:lvl6pPr>
      <a:lvl7pPr marL="2392680" algn="l" defTabSz="797560" rtl="0" eaLnBrk="1" latinLnBrk="0" hangingPunct="1">
        <a:defRPr sz="1570" kern="1200">
          <a:solidFill>
            <a:schemeClr val="tx1"/>
          </a:solidFill>
          <a:latin typeface="+mn-lt"/>
          <a:ea typeface="+mn-ea"/>
          <a:cs typeface="+mn-cs"/>
        </a:defRPr>
      </a:lvl7pPr>
      <a:lvl8pPr marL="2791460" algn="l" defTabSz="797560" rtl="0" eaLnBrk="1" latinLnBrk="0" hangingPunct="1">
        <a:defRPr sz="1570" kern="1200">
          <a:solidFill>
            <a:schemeClr val="tx1"/>
          </a:solidFill>
          <a:latin typeface="+mn-lt"/>
          <a:ea typeface="+mn-ea"/>
          <a:cs typeface="+mn-cs"/>
        </a:defRPr>
      </a:lvl8pPr>
      <a:lvl9pPr marL="3190240" algn="l" defTabSz="797560" rtl="0" eaLnBrk="1" latinLnBrk="0" hangingPunct="1">
        <a:defRPr sz="15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github.com/zavareh1/Wav-KAN/blob/main/KAN.py#L28" TargetMode="External"/><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Kolmogorov–Arnold Networks</a:t>
            </a:r>
            <a:endParaRPr lang="zh-CN" altLang="en-US" dirty="0"/>
          </a:p>
        </p:txBody>
      </p:sp>
      <p:sp>
        <p:nvSpPr>
          <p:cNvPr id="5" name="副标题 4"/>
          <p:cNvSpPr>
            <a:spLocks noGrp="1"/>
          </p:cNvSpPr>
          <p:nvPr>
            <p:ph type="subTitle" idx="1"/>
          </p:nvPr>
        </p:nvSpPr>
        <p:spPr/>
        <p:txBody>
          <a:bodyPr/>
          <a:lstStyle/>
          <a:p>
            <a:r>
              <a:rPr lang="zh-CN" altLang="en-US" dirty="0"/>
              <a:t>中国科学技术大学 数据科学（数学）  许笑颜</a:t>
            </a: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Kolmogorov–Arnold Networks</a:t>
            </a:r>
            <a:r>
              <a:rPr lang="zh-CN" altLang="en-US" dirty="0"/>
              <a:t>作者回应</a:t>
            </a:r>
          </a:p>
        </p:txBody>
      </p:sp>
      <p:sp>
        <p:nvSpPr>
          <p:cNvPr id="3" name="内容占位符 2"/>
          <p:cNvSpPr>
            <a:spLocks noGrp="1"/>
          </p:cNvSpPr>
          <p:nvPr>
            <p:ph idx="1"/>
          </p:nvPr>
        </p:nvSpPr>
        <p:spPr/>
        <p:txBody>
          <a:bodyPr/>
          <a:lstStyle/>
          <a:p>
            <a:r>
              <a:rPr lang="en-US" altLang="zh-CN" dirty="0"/>
              <a:t>Q9</a:t>
            </a:r>
            <a:r>
              <a:rPr lang="zh-CN" altLang="en-US" dirty="0"/>
              <a:t>：</a:t>
            </a:r>
            <a:r>
              <a:rPr lang="en-US" altLang="zh-CN" dirty="0" err="1"/>
              <a:t>What</a:t>
            </a:r>
            <a:r>
              <a:rPr lang="en-US" altLang="zh-CN" dirty="0"/>
              <a:t> makes KAN a KAN?</a:t>
            </a:r>
          </a:p>
          <a:p>
            <a:r>
              <a:rPr lang="en-US" altLang="zh-CN" i="1" u="sng" dirty="0"/>
              <a:t>Technical: what is it?</a:t>
            </a:r>
          </a:p>
          <a:p>
            <a:pPr marL="855980" lvl="1" indent="-457200">
              <a:buFont typeface="+mj-ea"/>
              <a:buAutoNum type="circleNumDbPlain"/>
            </a:pPr>
            <a:r>
              <a:rPr lang="en-US" altLang="zh-CN" dirty="0"/>
              <a:t>Learnable activations =&gt; Not new! Spline networks, kernel machines...</a:t>
            </a:r>
          </a:p>
          <a:p>
            <a:pPr marL="855980" lvl="1" indent="-457200">
              <a:buFont typeface="+mj-ea"/>
              <a:buAutoNum type="circleNumDbPlain"/>
            </a:pPr>
            <a:r>
              <a:rPr lang="en-US" altLang="zh-CN" dirty="0"/>
              <a:t>Activation functions on edges =&gt; Not New! (2-Layer) Kolmogorov network.</a:t>
            </a:r>
          </a:p>
          <a:p>
            <a:pPr marL="855980" lvl="1" indent="-457200">
              <a:buFont typeface="+mj-ea"/>
              <a:buAutoNum type="circleNumDbPlain"/>
            </a:pPr>
            <a:r>
              <a:rPr lang="en-US" altLang="zh-CN" dirty="0"/>
              <a:t>Deeper than 2 layer =&gt; Not New! Multi-layer </a:t>
            </a:r>
            <a:r>
              <a:rPr lang="en-US" altLang="zh-CN" dirty="0" err="1"/>
              <a:t>perceptrons</a:t>
            </a:r>
            <a:r>
              <a:rPr lang="en-US" altLang="zh-CN" dirty="0"/>
              <a:t>.</a:t>
            </a:r>
          </a:p>
          <a:p>
            <a:pPr marL="855980" lvl="1" indent="-457200">
              <a:buFont typeface="+mj-ea"/>
              <a:buAutoNum type="circleNumDbPlain"/>
            </a:pPr>
            <a:r>
              <a:rPr lang="en-US" altLang="zh-CN" dirty="0"/>
              <a:t>The combination of all three properties is new.</a:t>
            </a:r>
          </a:p>
          <a:p>
            <a:r>
              <a:rPr lang="en-US" altLang="zh-CN" b="1" dirty="0"/>
              <a:t>KANs have learnable activation functions on edges, which can be made deep.</a:t>
            </a:r>
          </a:p>
          <a:p>
            <a:endParaRPr lang="en-US" altLang="zh-CN" b="1" dirty="0"/>
          </a:p>
          <a:p>
            <a:r>
              <a:rPr lang="en-US" altLang="zh-CN" i="1" u="sng" dirty="0"/>
              <a:t>Sociological: what is it used for?</a:t>
            </a:r>
          </a:p>
          <a:p>
            <a:pPr marL="855980" lvl="1" indent="-457200">
              <a:buFont typeface="+mj-ea"/>
              <a:buAutoNum type="circleNumDbPlain"/>
            </a:pPr>
            <a:r>
              <a:rPr lang="en-US" altLang="zh-CN" dirty="0"/>
              <a:t>Paul </a:t>
            </a:r>
            <a:r>
              <a:rPr lang="en-US" altLang="zh-CN" dirty="0" err="1"/>
              <a:t>Werbos</a:t>
            </a:r>
            <a:r>
              <a:rPr lang="en-US" altLang="zh-CN" dirty="0"/>
              <a:t> (1974): A multi-layer perceptron can do XOR. The </a:t>
            </a:r>
            <a:r>
              <a:rPr lang="en-US" altLang="zh-CN" dirty="0" err="1"/>
              <a:t>applicationwas</a:t>
            </a:r>
            <a:r>
              <a:rPr lang="en-US" altLang="zh-CN" dirty="0"/>
              <a:t> for politics and sociology.</a:t>
            </a:r>
          </a:p>
          <a:p>
            <a:pPr marL="855980" lvl="1" indent="-457200">
              <a:buFont typeface="+mj-ea"/>
              <a:buAutoNum type="circleNumDbPlain"/>
            </a:pPr>
            <a:r>
              <a:rPr lang="en-US" altLang="zh-CN" dirty="0"/>
              <a:t>We (2024): A multi-layer Kolmogorov network (KAN) can be more </a:t>
            </a:r>
            <a:r>
              <a:rPr lang="en-US" altLang="zh-CN" dirty="0" err="1"/>
              <a:t>accurateand</a:t>
            </a:r>
            <a:r>
              <a:rPr lang="en-US" altLang="zh-CN" dirty="0"/>
              <a:t> interpretable than MLPs. The applications are for science.</a:t>
            </a:r>
            <a:endParaRPr lang="zh-CN" altLang="en-US" dirty="0"/>
          </a:p>
          <a:p>
            <a:pPr marL="398780" lvl="1" indent="0">
              <a:buNone/>
            </a:pP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Github</a:t>
            </a:r>
            <a:r>
              <a:rPr lang="en-US" altLang="zh-CN" dirty="0"/>
              <a:t> Repos</a:t>
            </a:r>
            <a:endParaRPr lang="zh-CN" altLang="en-US" dirty="0"/>
          </a:p>
        </p:txBody>
      </p:sp>
      <p:sp>
        <p:nvSpPr>
          <p:cNvPr id="3" name="内容占位符 2"/>
          <p:cNvSpPr>
            <a:spLocks noGrp="1"/>
          </p:cNvSpPr>
          <p:nvPr>
            <p:ph idx="1"/>
          </p:nvPr>
        </p:nvSpPr>
        <p:spPr/>
        <p:txBody>
          <a:bodyPr/>
          <a:lstStyle/>
          <a:p>
            <a:r>
              <a:rPr lang="en-US" altLang="zh-CN" dirty="0"/>
              <a:t>KAN original implementation: </a:t>
            </a:r>
            <a:r>
              <a:rPr lang="en-US" altLang="zh-CN" dirty="0" err="1"/>
              <a:t>stil</a:t>
            </a:r>
            <a:r>
              <a:rPr lang="en-US" altLang="zh-CN" dirty="0"/>
              <a:t> good for interpretability, but efficiency sucks!</a:t>
            </a:r>
          </a:p>
          <a:p>
            <a:r>
              <a:rPr lang="en-US" altLang="zh-CN" dirty="0"/>
              <a:t>Efficient implementation: </a:t>
            </a:r>
            <a:r>
              <a:rPr lang="en-US" altLang="zh-CN" dirty="0" err="1"/>
              <a:t>EfficientKAN</a:t>
            </a:r>
            <a:r>
              <a:rPr lang="en-US" altLang="zh-CN" dirty="0"/>
              <a:t>/</a:t>
            </a:r>
            <a:r>
              <a:rPr lang="en-US" altLang="zh-CN" dirty="0" err="1"/>
              <a:t>FastKAN</a:t>
            </a:r>
            <a:r>
              <a:rPr lang="en-US" altLang="zh-CN" dirty="0"/>
              <a:t>/</a:t>
            </a:r>
            <a:r>
              <a:rPr lang="en-US" altLang="zh-CN" dirty="0" err="1"/>
              <a:t>ChebyKAN</a:t>
            </a:r>
            <a:endParaRPr lang="en-US" altLang="zh-CN" dirty="0"/>
          </a:p>
          <a:p>
            <a:r>
              <a:rPr lang="en-US" altLang="zh-CN" dirty="0" err="1"/>
              <a:t>GraphKAN</a:t>
            </a:r>
            <a:r>
              <a:rPr lang="en-US" altLang="zh-CN" dirty="0"/>
              <a:t>: KAN for Graph</a:t>
            </a:r>
          </a:p>
          <a:p>
            <a:r>
              <a:rPr lang="en-US" altLang="zh-CN" dirty="0"/>
              <a:t>KANRL: KAN for Reinforcement Learning</a:t>
            </a:r>
          </a:p>
          <a:p>
            <a:r>
              <a:rPr lang="en-US" altLang="zh-CN" dirty="0"/>
              <a:t>Different activation functions: FCNKAN, </a:t>
            </a:r>
            <a:r>
              <a:rPr lang="en-US" altLang="zh-CN" dirty="0" err="1"/>
              <a:t>FourierKAN</a:t>
            </a:r>
            <a:r>
              <a:rPr lang="en-US" altLang="zh-CN" dirty="0"/>
              <a:t>, </a:t>
            </a:r>
            <a:r>
              <a:rPr lang="en-US" altLang="zh-CN" dirty="0" err="1"/>
              <a:t>JacobiKAN</a:t>
            </a:r>
            <a:r>
              <a:rPr lang="en-US" altLang="zh-CN" dirty="0"/>
              <a:t>. </a:t>
            </a:r>
            <a:r>
              <a:rPr lang="en-US" altLang="zh-CN" dirty="0" err="1"/>
              <a:t>ChebyKAN</a:t>
            </a:r>
            <a:endParaRPr lang="en-US" altLang="zh-CN" dirty="0"/>
          </a:p>
          <a:p>
            <a:r>
              <a:rPr lang="en-US" altLang="zh-CN" dirty="0"/>
              <a:t>KAN for LLM: KAN-GPT, </a:t>
            </a:r>
            <a:r>
              <a:rPr lang="en-US" altLang="zh-CN" dirty="0" err="1"/>
              <a:t>Kansformer</a:t>
            </a:r>
            <a:r>
              <a:rPr lang="en-US" altLang="zh-CN" dirty="0"/>
              <a:t>, KAN-SSM</a:t>
            </a:r>
          </a:p>
          <a:p>
            <a:r>
              <a:rPr lang="en-US" altLang="zh-CN" dirty="0"/>
              <a:t>KAN for time series</a:t>
            </a:r>
          </a:p>
          <a:p>
            <a:r>
              <a:rPr lang="en-US" altLang="zh-CN" dirty="0"/>
              <a:t>Convolution KAN</a:t>
            </a:r>
          </a:p>
          <a:p>
            <a:r>
              <a:rPr lang="en-US" altLang="zh-CN" dirty="0"/>
              <a:t>Physics-informed KAN</a:t>
            </a:r>
          </a:p>
          <a:p>
            <a:r>
              <a:rPr lang="en-US" altLang="zh-CN" dirty="0"/>
              <a:t>Different language/package: </a:t>
            </a:r>
            <a:r>
              <a:rPr lang="en-US" altLang="zh-CN" dirty="0" err="1"/>
              <a:t>jax</a:t>
            </a:r>
            <a:r>
              <a:rPr lang="en-US" altLang="zh-CN" dirty="0"/>
              <a:t>, </a:t>
            </a:r>
            <a:r>
              <a:rPr lang="en-US" altLang="zh-CN" dirty="0" err="1"/>
              <a:t>julia</a:t>
            </a:r>
            <a:r>
              <a:rPr lang="en-US" altLang="zh-CN" dirty="0"/>
              <a:t>, </a:t>
            </a:r>
            <a:r>
              <a:rPr lang="en-US" altLang="zh-CN" dirty="0" err="1"/>
              <a:t>lua</a:t>
            </a:r>
            <a:r>
              <a:rPr lang="en-US" altLang="zh-CN" dirty="0"/>
              <a:t>, </a:t>
            </a:r>
            <a:r>
              <a:rPr lang="en-US" altLang="zh-CN" dirty="0" err="1"/>
              <a:t>keras</a:t>
            </a:r>
            <a:r>
              <a:rPr lang="en-US" altLang="zh-CN" dirty="0"/>
              <a:t>, </a:t>
            </a:r>
            <a:r>
              <a:rPr lang="en-US" altLang="zh-CN" dirty="0" err="1"/>
              <a:t>sklearn</a:t>
            </a:r>
            <a:endParaRPr lang="en-US" altLang="zh-CN" dirty="0"/>
          </a:p>
          <a:p>
            <a:r>
              <a:rPr lang="en-US" altLang="zh-CN" dirty="0"/>
              <a:t>KAN for diffusion</a:t>
            </a:r>
          </a:p>
          <a:p>
            <a:r>
              <a:rPr lang="en-US" altLang="zh-CN" dirty="0"/>
              <a:t>KAN for ODE</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Symbolism vs Connectionism1957</a:t>
            </a:r>
            <a:endParaRPr lang="zh-CN" altLang="en-US" dirty="0"/>
          </a:p>
        </p:txBody>
      </p:sp>
      <p:pic>
        <p:nvPicPr>
          <p:cNvPr id="7" name="图片 6"/>
          <p:cNvPicPr>
            <a:picLocks noChangeAspect="1"/>
          </p:cNvPicPr>
          <p:nvPr/>
        </p:nvPicPr>
        <p:blipFill rotWithShape="1">
          <a:blip r:embed="rId2"/>
          <a:srcRect t="8697"/>
          <a:stretch>
            <a:fillRect/>
          </a:stretch>
        </p:blipFill>
        <p:spPr>
          <a:xfrm>
            <a:off x="412032" y="992331"/>
            <a:ext cx="10750617" cy="54084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Chapter 2 KAN vs PINN?</a:t>
            </a:r>
            <a:endParaRPr lang="zh-CN" altLang="en-US" dirty="0"/>
          </a:p>
        </p:txBody>
      </p:sp>
      <p:sp>
        <p:nvSpPr>
          <p:cNvPr id="5" name="副标题 4"/>
          <p:cNvSpPr>
            <a:spLocks noGrp="1"/>
          </p:cNvSpPr>
          <p:nvPr>
            <p:ph type="subTitle" idx="1"/>
          </p:nvPr>
        </p:nvSpPr>
        <p:spPr/>
        <p:txBody>
          <a:bodyPr/>
          <a:lstStyle/>
          <a:p>
            <a:r>
              <a:rPr lang="en-US" altLang="zh-CN" dirty="0"/>
              <a:t>Solving partial differential equations</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Solve </a:t>
            </a:r>
            <a:r>
              <a:rPr lang="en-US" altLang="zh-CN" dirty="0" err="1"/>
              <a:t>Possion</a:t>
            </a:r>
            <a:r>
              <a:rPr lang="en-US" altLang="zh-CN" dirty="0"/>
              <a:t> Equation By PINN</a:t>
            </a:r>
            <a:endParaRPr lang="zh-CN" altLang="en-US" dirty="0"/>
          </a:p>
        </p:txBody>
      </p:sp>
      <p:sp>
        <p:nvSpPr>
          <p:cNvPr id="3" name="内容占位符 2"/>
          <p:cNvSpPr>
            <a:spLocks noGrp="1"/>
          </p:cNvSpPr>
          <p:nvPr>
            <p:ph idx="1"/>
          </p:nvPr>
        </p:nvSpPr>
        <p:spPr/>
        <p:txBody>
          <a:bodyPr/>
          <a:lstStyle/>
          <a:p>
            <a:r>
              <a:rPr lang="en-US" altLang="zh-CN" dirty="0"/>
              <a:t>Poisson equation with zero Dirichlet boundary data:</a:t>
            </a:r>
          </a:p>
          <a:p>
            <a:endParaRPr lang="en-US" altLang="zh-CN" dirty="0"/>
          </a:p>
          <a:p>
            <a:endParaRPr lang="en-US" altLang="zh-CN" dirty="0"/>
          </a:p>
          <a:p>
            <a:r>
              <a:rPr lang="en-US" altLang="zh-CN" dirty="0"/>
              <a:t>Non-homogeneous:</a:t>
            </a:r>
          </a:p>
          <a:p>
            <a:endParaRPr lang="en-US" altLang="zh-CN" dirty="0"/>
          </a:p>
          <a:p>
            <a:r>
              <a:rPr lang="en-US" altLang="zh-CN" dirty="0"/>
              <a:t>Ture Solution:</a:t>
            </a:r>
          </a:p>
          <a:p>
            <a:endParaRPr lang="en-US" altLang="zh-CN" dirty="0"/>
          </a:p>
          <a:p>
            <a:r>
              <a:rPr lang="en-US" altLang="zh-CN" dirty="0"/>
              <a:t>Loss Function: </a:t>
            </a:r>
          </a:p>
          <a:p>
            <a:endParaRPr lang="en-US" altLang="zh-CN" dirty="0"/>
          </a:p>
          <a:p>
            <a:endParaRPr lang="zh-CN" altLang="en-US" dirty="0"/>
          </a:p>
        </p:txBody>
      </p:sp>
      <p:pic>
        <p:nvPicPr>
          <p:cNvPr id="5" name="图片 4"/>
          <p:cNvPicPr>
            <a:picLocks noChangeAspect="1"/>
          </p:cNvPicPr>
          <p:nvPr/>
        </p:nvPicPr>
        <p:blipFill>
          <a:blip r:embed="rId2"/>
          <a:stretch>
            <a:fillRect/>
          </a:stretch>
        </p:blipFill>
        <p:spPr>
          <a:xfrm>
            <a:off x="4469389" y="1432060"/>
            <a:ext cx="2753365" cy="585583"/>
          </a:xfrm>
          <a:prstGeom prst="rect">
            <a:avLst/>
          </a:prstGeom>
        </p:spPr>
      </p:pic>
      <p:pic>
        <p:nvPicPr>
          <p:cNvPr id="7" name="图片 6"/>
          <p:cNvPicPr>
            <a:picLocks noChangeAspect="1"/>
          </p:cNvPicPr>
          <p:nvPr/>
        </p:nvPicPr>
        <p:blipFill>
          <a:blip r:embed="rId3"/>
          <a:stretch>
            <a:fillRect/>
          </a:stretch>
        </p:blipFill>
        <p:spPr>
          <a:xfrm>
            <a:off x="3139673" y="2619305"/>
            <a:ext cx="5524540" cy="295277"/>
          </a:xfrm>
          <a:prstGeom prst="rect">
            <a:avLst/>
          </a:prstGeom>
        </p:spPr>
      </p:pic>
      <p:pic>
        <p:nvPicPr>
          <p:cNvPr id="9" name="图片 8"/>
          <p:cNvPicPr>
            <a:picLocks noChangeAspect="1"/>
          </p:cNvPicPr>
          <p:nvPr/>
        </p:nvPicPr>
        <p:blipFill>
          <a:blip r:embed="rId4"/>
          <a:stretch>
            <a:fillRect/>
          </a:stretch>
        </p:blipFill>
        <p:spPr>
          <a:xfrm>
            <a:off x="4629243" y="3404395"/>
            <a:ext cx="2293361" cy="385967"/>
          </a:xfrm>
          <a:prstGeom prst="rect">
            <a:avLst/>
          </a:prstGeom>
        </p:spPr>
      </p:pic>
      <p:pic>
        <p:nvPicPr>
          <p:cNvPr id="11" name="图片 10"/>
          <p:cNvPicPr>
            <a:picLocks noChangeAspect="1"/>
          </p:cNvPicPr>
          <p:nvPr/>
        </p:nvPicPr>
        <p:blipFill>
          <a:blip r:embed="rId5"/>
          <a:stretch>
            <a:fillRect/>
          </a:stretch>
        </p:blipFill>
        <p:spPr>
          <a:xfrm>
            <a:off x="2211736" y="4184408"/>
            <a:ext cx="8129929" cy="784990"/>
          </a:xfrm>
          <a:prstGeom prst="rect">
            <a:avLst/>
          </a:prstGeom>
        </p:spPr>
      </p:pic>
      <p:sp>
        <p:nvSpPr>
          <p:cNvPr id="12" name="矩形 11"/>
          <p:cNvSpPr/>
          <p:nvPr/>
        </p:nvSpPr>
        <p:spPr>
          <a:xfrm>
            <a:off x="5009322" y="4124739"/>
            <a:ext cx="3791778" cy="88955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文本框 12"/>
          <p:cNvSpPr txBox="1"/>
          <p:nvPr/>
        </p:nvSpPr>
        <p:spPr>
          <a:xfrm>
            <a:off x="5355853" y="5138601"/>
            <a:ext cx="1974255"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Loss function of main equation!</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9049867" y="5138601"/>
            <a:ext cx="2385103"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Loss function of boundary conditions!</a:t>
            </a:r>
            <a:endParaRPr lang="zh-CN" altLang="en-US" dirty="0">
              <a:latin typeface="Times New Roman" panose="02020603050405020304" pitchFamily="18" charset="0"/>
              <a:cs typeface="Times New Roman" panose="02020603050405020304" pitchFamily="18" charset="0"/>
            </a:endParaRPr>
          </a:p>
        </p:txBody>
      </p:sp>
      <p:sp>
        <p:nvSpPr>
          <p:cNvPr id="15" name="矩形 14"/>
          <p:cNvSpPr/>
          <p:nvPr/>
        </p:nvSpPr>
        <p:spPr>
          <a:xfrm>
            <a:off x="9049867" y="4124739"/>
            <a:ext cx="1142711" cy="88955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PINN vs KAN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r>
                  <a:rPr lang="en-US" altLang="zh-CN" dirty="0"/>
                  <a:t>Inside the</a:t>
                </a:r>
                <a:r>
                  <a:rPr lang="zh-CN" altLang="en-US" dirty="0"/>
                  <a:t> </a:t>
                </a:r>
                <a:r>
                  <a:rPr lang="en-US" altLang="zh-CN" dirty="0"/>
                  <a:t>domain(</a:t>
                </a:r>
                <a14:m>
                  <m:oMath xmlns:m="http://schemas.openxmlformats.org/officeDocument/2006/math">
                    <m:r>
                      <a:rPr lang="en-US" altLang="zh-CN" b="0" i="1" smtClean="0">
                        <a:latin typeface="Cambria Math" panose="02040503050406030204" pitchFamily="18" charset="0"/>
                      </a:rPr>
                      <m:t>𝑙𝑜𝑠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oMath>
                </a14:m>
                <a:r>
                  <a:rPr lang="en-US" altLang="zh-CN" dirty="0"/>
                  <a:t> points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𝑛</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=10000.</m:t>
                    </m:r>
                  </m:oMath>
                </a14:m>
                <a:r>
                  <a:rPr lang="en-US" altLang="zh-CN" dirty="0"/>
                  <a:t> </a:t>
                </a:r>
              </a:p>
              <a:p>
                <a:r>
                  <a:rPr lang="en-US" altLang="zh-CN" dirty="0"/>
                  <a:t>Boundary domain(</a:t>
                </a:r>
                <a14:m>
                  <m:oMath xmlns:m="http://schemas.openxmlformats.org/officeDocument/2006/math">
                    <m:r>
                      <a:rPr lang="en-US" altLang="zh-CN" b="0" i="1" smtClean="0">
                        <a:latin typeface="Cambria Math" panose="02040503050406030204" pitchFamily="18" charset="0"/>
                      </a:rPr>
                      <m:t>𝑙𝑜𝑠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𝑏</m:t>
                        </m:r>
                      </m:sub>
                    </m:sSub>
                  </m:oMath>
                </a14:m>
                <a:r>
                  <a:rPr lang="en-US" altLang="zh-CN" dirty="0"/>
                  <a:t> points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𝑛</m:t>
                        </m:r>
                      </m:e>
                      <m:sub>
                        <m:r>
                          <a:rPr lang="en-US" altLang="zh-CN" b="0" i="1" dirty="0" smtClean="0">
                            <a:latin typeface="Cambria Math" panose="02040503050406030204" pitchFamily="18" charset="0"/>
                          </a:rPr>
                          <m:t>𝑏</m:t>
                        </m:r>
                      </m:sub>
                    </m:sSub>
                    <m:r>
                      <a:rPr lang="en-US" altLang="zh-CN" b="0" i="1" dirty="0" smtClean="0">
                        <a:latin typeface="Cambria Math" panose="02040503050406030204" pitchFamily="18" charset="0"/>
                      </a:rPr>
                      <m:t>=800</m:t>
                    </m:r>
                  </m:oMath>
                </a14:m>
                <a:r>
                  <a:rPr lang="en-US" altLang="zh-CN" dirty="0"/>
                  <a:t>. </a:t>
                </a:r>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l="-3" t="-1" r="1" b="1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347032" y="1016653"/>
            <a:ext cx="8129929" cy="784990"/>
          </a:xfrm>
          <a:prstGeom prst="rect">
            <a:avLst/>
          </a:prstGeom>
        </p:spPr>
      </p:pic>
      <p:sp>
        <p:nvSpPr>
          <p:cNvPr id="5" name="矩形 4"/>
          <p:cNvSpPr/>
          <p:nvPr/>
        </p:nvSpPr>
        <p:spPr>
          <a:xfrm>
            <a:off x="4144618" y="956984"/>
            <a:ext cx="3791778" cy="88955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 name="文本框 5"/>
          <p:cNvSpPr txBox="1"/>
          <p:nvPr/>
        </p:nvSpPr>
        <p:spPr>
          <a:xfrm>
            <a:off x="4491149" y="1970846"/>
            <a:ext cx="1974255"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Loss function of main equation!</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8185163" y="1970846"/>
            <a:ext cx="2385103"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Loss function of boundary conditions!</a:t>
            </a: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8185163" y="956984"/>
            <a:ext cx="1142711" cy="88955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0" y="3631039"/>
            <a:ext cx="12192000" cy="2945832"/>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8185163" y="2924836"/>
                <a:ext cx="3261855" cy="789832"/>
              </a:xfrm>
              <a:prstGeom prst="rect">
                <a:avLst/>
              </a:prstGeom>
              <a:noFill/>
            </p:spPr>
            <p:txBody>
              <a:bodyPr wrap="none" rtlCol="0">
                <a:spAutoFit/>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𝐻</m:t>
                        </m:r>
                      </m:e>
                      <m:sup>
                        <m:r>
                          <a:rPr lang="en-US" altLang="zh-CN" b="0" i="1" smtClean="0">
                            <a:latin typeface="Cambria Math" panose="02040503050406030204" pitchFamily="18" charset="0"/>
                          </a:rPr>
                          <m:t>1</m:t>
                        </m:r>
                      </m:sup>
                    </m:sSup>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norm: </a:t>
                </a:r>
                <a14:m>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d>
                      </m:e>
                      <m:sub>
                        <m:r>
                          <a:rPr lang="en-US" altLang="zh-CN" i="1">
                            <a:latin typeface="Cambria Math" panose="02040503050406030204" pitchFamily="18" charset="0"/>
                          </a:rPr>
                          <m:t>2</m:t>
                        </m:r>
                      </m:sub>
                    </m:sSub>
                  </m:oMath>
                </a14:m>
                <a:endParaRPr lang="en-US" altLang="zh-CN"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2</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norm:  </a:t>
                </a:r>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d>
                          </m:e>
                        </m:d>
                      </m:e>
                      <m:sub>
                        <m:r>
                          <a:rPr lang="en-US" altLang="zh-CN" i="1">
                            <a:latin typeface="Cambria Math" panose="02040503050406030204" pitchFamily="18" charset="0"/>
                          </a:rPr>
                          <m:t>2</m:t>
                        </m:r>
                      </m:sub>
                    </m:sSub>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8185163" y="2924836"/>
                <a:ext cx="3261855" cy="789832"/>
              </a:xfrm>
              <a:prstGeom prst="rect">
                <a:avLst/>
              </a:prstGeom>
              <a:blipFill rotWithShape="1">
                <a:blip r:embed="rId5"/>
                <a:stretch>
                  <a:fillRect t="-3" r="16" b="70"/>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Chapter 3  Wav-KAN: Wavelet Kolmogorov-Arnold Networks</a:t>
            </a:r>
            <a:endParaRPr lang="zh-CN" altLang="en-US" dirty="0"/>
          </a:p>
        </p:txBody>
      </p:sp>
      <p:sp>
        <p:nvSpPr>
          <p:cNvPr id="5" name="副标题 4"/>
          <p:cNvSpPr>
            <a:spLocks noGrp="1"/>
          </p:cNvSpPr>
          <p:nvPr>
            <p:ph type="subTitle" idx="1"/>
          </p:nvPr>
        </p:nvSpPr>
        <p:spPr/>
        <p:txBody>
          <a:bodyPr/>
          <a:lstStyle/>
          <a:p>
            <a:endParaRPr lang="zh-CN" altLang="en-US" dirty="0"/>
          </a:p>
        </p:txBody>
      </p:sp>
      <p:pic>
        <p:nvPicPr>
          <p:cNvPr id="3" name="图片 2"/>
          <p:cNvPicPr>
            <a:picLocks noChangeAspect="1"/>
          </p:cNvPicPr>
          <p:nvPr/>
        </p:nvPicPr>
        <p:blipFill rotWithShape="1">
          <a:blip r:embed="rId2"/>
          <a:srcRect t="5066" b="5263"/>
          <a:stretch>
            <a:fillRect/>
          </a:stretch>
        </p:blipFill>
        <p:spPr>
          <a:xfrm>
            <a:off x="2459182" y="3995305"/>
            <a:ext cx="7273636" cy="247823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 Background</a:t>
            </a:r>
            <a:endParaRPr lang="zh-CN" altLang="en-US" dirty="0"/>
          </a:p>
        </p:txBody>
      </p:sp>
      <p:sp>
        <p:nvSpPr>
          <p:cNvPr id="3" name="内容占位符 2"/>
          <p:cNvSpPr>
            <a:spLocks noGrp="1"/>
          </p:cNvSpPr>
          <p:nvPr>
            <p:ph idx="1"/>
          </p:nvPr>
        </p:nvSpPr>
        <p:spPr/>
        <p:txBody>
          <a:bodyPr/>
          <a:lstStyle/>
          <a:p>
            <a:r>
              <a:rPr lang="en-US" altLang="zh-CN" b="1" dirty="0"/>
              <a:t>Application of Wavelet:</a:t>
            </a:r>
          </a:p>
          <a:p>
            <a:r>
              <a:rPr lang="en-US" altLang="zh-CN" dirty="0"/>
              <a:t>Wavelet has been extensively employed in multiresolution analysis. There are some studies of wavelet in neural networks in Universal Approximation </a:t>
            </a:r>
            <a:r>
              <a:rPr lang="en-US" altLang="zh-CN" dirty="0" err="1"/>
              <a:t>Therory</a:t>
            </a:r>
            <a:r>
              <a:rPr lang="en-US" altLang="zh-CN" dirty="0"/>
              <a:t> (UAT). For example, the complex Gabor wavelet activation function is renowned for its optimal concentration in the space-frequency domain and its exceptional ability to represent images accurately.</a:t>
            </a:r>
          </a:p>
          <a:p>
            <a:endParaRPr lang="en-US" altLang="zh-CN" dirty="0"/>
          </a:p>
          <a:p>
            <a:r>
              <a:rPr lang="en-US" altLang="zh-CN" b="1" dirty="0"/>
              <a:t>Disadvantage of KAN:</a:t>
            </a:r>
          </a:p>
          <a:p>
            <a:r>
              <a:rPr lang="en-US" altLang="zh-CN" dirty="0"/>
              <a:t>High training cost</a:t>
            </a:r>
          </a:p>
          <a:p>
            <a:endParaRPr lang="en-US" altLang="zh-CN" dirty="0"/>
          </a:p>
          <a:p>
            <a:r>
              <a:rPr lang="en-US" altLang="zh-CN" b="1" dirty="0"/>
              <a:t>Core Idea:</a:t>
            </a:r>
          </a:p>
          <a:p>
            <a:r>
              <a:rPr lang="en-US" altLang="zh-CN" dirty="0"/>
              <a:t>uses wavelet in Kolmogorov-Arnold representation theorem for an arbitrary widths and depth neural networks.</a:t>
            </a:r>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 Framework</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 </a:t>
                </a:r>
                <a:r>
                  <a:rPr lang="zh-CN" altLang="en-US" dirty="0"/>
                  <a:t>更新步骤：</a:t>
                </a:r>
                <a:endParaRPr lang="en-US" altLang="zh-CN" dirty="0"/>
              </a:p>
              <a:p>
                <a:endParaRPr lang="en-US" altLang="zh-CN" dirty="0"/>
              </a:p>
              <a:p>
                <a:pPr marL="0" indent="0">
                  <a:buNone/>
                </a:pPr>
                <a:endParaRPr lang="en-US" altLang="zh-CN" dirty="0"/>
              </a:p>
              <a:p>
                <a:r>
                  <a:rPr lang="zh-CN" altLang="en-US" dirty="0"/>
                  <a:t>定义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0</m:t>
                        </m:r>
                      </m:sub>
                    </m:sSub>
                  </m:oMath>
                </a14:m>
                <a:r>
                  <a:rPr lang="zh-CN" altLang="en-US" dirty="0"/>
                  <a:t>是</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Ψ</m:t>
                        </m:r>
                      </m:e>
                      <m:sub>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𝑙</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𝑙</m:t>
                        </m:r>
                      </m:sub>
                    </m:sSub>
                    <m:r>
                      <a:rPr lang="en-US" altLang="zh-CN" b="0" i="1" dirty="0" smtClean="0">
                        <a:latin typeface="Cambria Math" panose="02040503050406030204" pitchFamily="18" charset="0"/>
                      </a:rPr>
                      <m:t>)</m:t>
                    </m:r>
                  </m:oMath>
                </a14:m>
                <a:r>
                  <a:rPr lang="zh-CN" altLang="en-US" dirty="0"/>
                  <a:t>矩阵上的求和函数：</a:t>
                </a:r>
                <a:endParaRPr lang="en-US" altLang="zh-CN"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l="-3" t="-1" r="1" b="10"/>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8241253" y="979222"/>
            <a:ext cx="3701204" cy="1897651"/>
          </a:xfrm>
          <a:prstGeom prst="rect">
            <a:avLst/>
          </a:prstGeom>
        </p:spPr>
      </p:pic>
      <p:pic>
        <p:nvPicPr>
          <p:cNvPr id="7" name="图片 6"/>
          <p:cNvPicPr>
            <a:picLocks noChangeAspect="1"/>
          </p:cNvPicPr>
          <p:nvPr/>
        </p:nvPicPr>
        <p:blipFill rotWithShape="1">
          <a:blip r:embed="rId4"/>
          <a:srcRect l="14174"/>
          <a:stretch>
            <a:fillRect/>
          </a:stretch>
        </p:blipFill>
        <p:spPr>
          <a:xfrm>
            <a:off x="2242970" y="956984"/>
            <a:ext cx="2145937" cy="433391"/>
          </a:xfrm>
          <a:prstGeom prst="rect">
            <a:avLst/>
          </a:prstGeom>
        </p:spPr>
      </p:pic>
      <p:pic>
        <p:nvPicPr>
          <p:cNvPr id="9" name="图片 8"/>
          <p:cNvPicPr>
            <a:picLocks noChangeAspect="1"/>
          </p:cNvPicPr>
          <p:nvPr/>
        </p:nvPicPr>
        <p:blipFill rotWithShape="1">
          <a:blip r:embed="rId5"/>
          <a:srcRect l="19422" t="-2668" b="-1"/>
          <a:stretch>
            <a:fillRect/>
          </a:stretch>
        </p:blipFill>
        <p:spPr>
          <a:xfrm>
            <a:off x="4127350" y="302684"/>
            <a:ext cx="3937300" cy="1785022"/>
          </a:xfrm>
          <a:prstGeom prst="rect">
            <a:avLst/>
          </a:prstGeom>
        </p:spPr>
      </p:pic>
      <p:pic>
        <p:nvPicPr>
          <p:cNvPr id="11" name="图片 10"/>
          <p:cNvPicPr>
            <a:picLocks noChangeAspect="1"/>
          </p:cNvPicPr>
          <p:nvPr/>
        </p:nvPicPr>
        <p:blipFill rotWithShape="1">
          <a:blip r:embed="rId6"/>
          <a:srcRect l="40248" r="-1"/>
          <a:stretch>
            <a:fillRect/>
          </a:stretch>
        </p:blipFill>
        <p:spPr>
          <a:xfrm>
            <a:off x="6198739" y="2379344"/>
            <a:ext cx="2433118" cy="857256"/>
          </a:xfrm>
          <a:prstGeom prst="rect">
            <a:avLst/>
          </a:prstGeom>
        </p:spPr>
      </p:pic>
      <p:pic>
        <p:nvPicPr>
          <p:cNvPr id="13" name="图片 12"/>
          <p:cNvPicPr>
            <a:picLocks noChangeAspect="1"/>
          </p:cNvPicPr>
          <p:nvPr/>
        </p:nvPicPr>
        <p:blipFill>
          <a:blip r:embed="rId7"/>
          <a:stretch>
            <a:fillRect/>
          </a:stretch>
        </p:blipFill>
        <p:spPr>
          <a:xfrm>
            <a:off x="565812" y="3177358"/>
            <a:ext cx="7077049" cy="3680641"/>
          </a:xfrm>
          <a:prstGeom prst="rect">
            <a:avLst/>
          </a:prstGeom>
        </p:spPr>
      </p:pic>
      <p:pic>
        <p:nvPicPr>
          <p:cNvPr id="15" name="图片 14"/>
          <p:cNvPicPr>
            <a:picLocks noChangeAspect="1"/>
          </p:cNvPicPr>
          <p:nvPr/>
        </p:nvPicPr>
        <p:blipFill>
          <a:blip r:embed="rId8"/>
          <a:stretch>
            <a:fillRect/>
          </a:stretch>
        </p:blipFill>
        <p:spPr>
          <a:xfrm>
            <a:off x="7758726" y="4680475"/>
            <a:ext cx="4326221" cy="542124"/>
          </a:xfrm>
          <a:prstGeom prst="rect">
            <a:avLst/>
          </a:prstGeom>
        </p:spPr>
      </p:pic>
      <p:pic>
        <p:nvPicPr>
          <p:cNvPr id="17" name="图片 16"/>
          <p:cNvPicPr>
            <a:picLocks noChangeAspect="1"/>
          </p:cNvPicPr>
          <p:nvPr/>
        </p:nvPicPr>
        <p:blipFill>
          <a:blip r:embed="rId9"/>
          <a:stretch>
            <a:fillRect/>
          </a:stretch>
        </p:blipFill>
        <p:spPr>
          <a:xfrm>
            <a:off x="4127350" y="2595432"/>
            <a:ext cx="2157428" cy="3857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 Framework</a:t>
            </a:r>
            <a:endParaRPr lang="zh-CN" altLang="en-US"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与</a:t>
            </a:r>
            <a:r>
              <a:rPr lang="en-US" altLang="zh-CN" dirty="0"/>
              <a:t>KAN</a:t>
            </a:r>
            <a:r>
              <a:rPr lang="zh-CN" altLang="en-US" dirty="0"/>
              <a:t>网络的对比：</a:t>
            </a:r>
            <a:r>
              <a:rPr lang="en-US" altLang="zh-CN" dirty="0"/>
              <a:t> </a:t>
            </a:r>
            <a:endParaRPr lang="zh-CN" altLang="en-US" dirty="0"/>
          </a:p>
        </p:txBody>
      </p:sp>
      <p:pic>
        <p:nvPicPr>
          <p:cNvPr id="5" name="图片 4"/>
          <p:cNvPicPr>
            <a:picLocks noChangeAspect="1"/>
          </p:cNvPicPr>
          <p:nvPr/>
        </p:nvPicPr>
        <p:blipFill>
          <a:blip r:embed="rId2"/>
          <a:stretch>
            <a:fillRect/>
          </a:stretch>
        </p:blipFill>
        <p:spPr>
          <a:xfrm>
            <a:off x="1539461" y="834815"/>
            <a:ext cx="8724964" cy="4191031"/>
          </a:xfrm>
          <a:prstGeom prst="rect">
            <a:avLst/>
          </a:prstGeom>
        </p:spPr>
      </p:pic>
      <p:pic>
        <p:nvPicPr>
          <p:cNvPr id="7" name="图片 6"/>
          <p:cNvPicPr>
            <a:picLocks noChangeAspect="1"/>
          </p:cNvPicPr>
          <p:nvPr/>
        </p:nvPicPr>
        <p:blipFill>
          <a:blip r:embed="rId3"/>
          <a:stretch>
            <a:fillRect/>
          </a:stretch>
        </p:blipFill>
        <p:spPr>
          <a:xfrm>
            <a:off x="1489448" y="5466882"/>
            <a:ext cx="9564034" cy="8682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Chapter 1 Author’s answers</a:t>
            </a:r>
            <a:endParaRPr lang="zh-CN" altLang="en-US" dirty="0"/>
          </a:p>
        </p:txBody>
      </p:sp>
      <p:sp>
        <p:nvSpPr>
          <p:cNvPr id="5" name="副标题 4"/>
          <p:cNvSpPr>
            <a:spLocks noGrp="1"/>
          </p:cNvSpPr>
          <p:nvPr>
            <p:ph type="subTitle" idx="1"/>
          </p:nvPr>
        </p:nvSpPr>
        <p:spPr/>
        <p:txBody>
          <a:bodyPr/>
          <a:lstStyle/>
          <a:p>
            <a:r>
              <a:rPr lang="zh-CN" altLang="en-US" dirty="0"/>
              <a:t>来自</a:t>
            </a:r>
            <a:r>
              <a:rPr lang="en-US" altLang="zh-CN" dirty="0"/>
              <a:t>05-24</a:t>
            </a:r>
            <a:r>
              <a:rPr lang="zh-CN" altLang="en-US" dirty="0"/>
              <a:t>日腾讯会议记录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Advantages of Wavelets Function</a:t>
            </a:r>
            <a:endParaRPr lang="zh-CN" altLang="en-US" dirty="0"/>
          </a:p>
        </p:txBody>
      </p:sp>
      <p:sp>
        <p:nvSpPr>
          <p:cNvPr id="3" name="内容占位符 2"/>
          <p:cNvSpPr>
            <a:spLocks noGrp="1"/>
          </p:cNvSpPr>
          <p:nvPr>
            <p:ph idx="1"/>
          </p:nvPr>
        </p:nvSpPr>
        <p:spPr/>
        <p:txBody>
          <a:bodyPr/>
          <a:lstStyle/>
          <a:p>
            <a:r>
              <a:rPr lang="en-US" altLang="zh-CN" dirty="0"/>
              <a:t>Wavelets excel in multi-resolution analysis enabling different levels of detail to be represented simultaneously. </a:t>
            </a:r>
          </a:p>
          <a:p>
            <a:endParaRPr lang="en-US" altLang="zh-CN" dirty="0"/>
          </a:p>
          <a:p>
            <a:r>
              <a:rPr lang="en-US" altLang="zh-CN" dirty="0"/>
              <a:t>Wavelets offer sparse representations, which can lead to more efficient neural network architectures and faster training times.</a:t>
            </a:r>
          </a:p>
          <a:p>
            <a:endParaRPr lang="en-US" altLang="zh-CN" dirty="0"/>
          </a:p>
          <a:p>
            <a:r>
              <a:rPr lang="en-US" altLang="zh-CN" dirty="0"/>
              <a:t>Wavelets excel by maintaining a delicate balance between accurately representing the underlying data structure and avoiding overfitting to the noise.</a:t>
            </a:r>
          </a:p>
          <a:p>
            <a:endParaRPr lang="en-US" altLang="zh-CN" dirty="0"/>
          </a:p>
          <a:p>
            <a:r>
              <a:rPr lang="en-US" altLang="zh-CN" dirty="0"/>
              <a:t>Wav-KAN has solved the major disadvantage of </a:t>
            </a:r>
            <a:r>
              <a:rPr lang="en-US" altLang="zh-CN" dirty="0" err="1"/>
              <a:t>Spl</a:t>
            </a:r>
            <a:r>
              <a:rPr lang="en-US" altLang="zh-CN" dirty="0"/>
              <a:t>-KANs which was slow training speed.</a:t>
            </a:r>
          </a:p>
          <a:p>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1609772" y="4984228"/>
            <a:ext cx="8701151" cy="18335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Selection of Wavelets Function</a:t>
            </a:r>
            <a:endParaRPr lang="zh-CN" altLang="en-US"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dirty="0">
                <a:hlinkClick r:id="rId3"/>
              </a:rPr>
              <a:t>https://github.com/zavareh1/Wav-KAN/blob/main/KAN.py#L28</a:t>
            </a:r>
            <a:r>
              <a:rPr lang="en-US" altLang="zh-CN" dirty="0"/>
              <a:t>   </a:t>
            </a:r>
            <a:endParaRPr lang="zh-CN" altLang="en-US" dirty="0"/>
          </a:p>
        </p:txBody>
      </p:sp>
      <p:pic>
        <p:nvPicPr>
          <p:cNvPr id="5" name="图片 4"/>
          <p:cNvPicPr>
            <a:picLocks noChangeAspect="1"/>
          </p:cNvPicPr>
          <p:nvPr/>
        </p:nvPicPr>
        <p:blipFill>
          <a:blip r:embed="rId4"/>
          <a:stretch>
            <a:fillRect/>
          </a:stretch>
        </p:blipFill>
        <p:spPr>
          <a:xfrm>
            <a:off x="1472008" y="1689861"/>
            <a:ext cx="8859870" cy="2062997"/>
          </a:xfrm>
          <a:prstGeom prst="rect">
            <a:avLst/>
          </a:prstGeom>
        </p:spPr>
      </p:pic>
      <p:pic>
        <p:nvPicPr>
          <p:cNvPr id="6" name="图片 5"/>
          <p:cNvPicPr>
            <a:picLocks noChangeAspect="1"/>
          </p:cNvPicPr>
          <p:nvPr/>
        </p:nvPicPr>
        <p:blipFill rotWithShape="1">
          <a:blip r:embed="rId5"/>
          <a:srcRect l="14174"/>
          <a:stretch>
            <a:fillRect/>
          </a:stretch>
        </p:blipFill>
        <p:spPr>
          <a:xfrm>
            <a:off x="3573486" y="660065"/>
            <a:ext cx="1730545" cy="349499"/>
          </a:xfrm>
          <a:prstGeom prst="rect">
            <a:avLst/>
          </a:prstGeom>
        </p:spPr>
      </p:pic>
      <p:pic>
        <p:nvPicPr>
          <p:cNvPr id="7" name="图片 6"/>
          <p:cNvPicPr>
            <a:picLocks noChangeAspect="1"/>
          </p:cNvPicPr>
          <p:nvPr/>
        </p:nvPicPr>
        <p:blipFill rotWithShape="1">
          <a:blip r:embed="rId6"/>
          <a:srcRect l="19422" t="-2668" b="-1"/>
          <a:stretch>
            <a:fillRect/>
          </a:stretch>
        </p:blipFill>
        <p:spPr>
          <a:xfrm>
            <a:off x="5132793" y="80439"/>
            <a:ext cx="3327919" cy="1508752"/>
          </a:xfrm>
          <a:prstGeom prst="rect">
            <a:avLst/>
          </a:prstGeom>
        </p:spPr>
      </p:pic>
      <p:pic>
        <p:nvPicPr>
          <p:cNvPr id="9" name="图片 8"/>
          <p:cNvPicPr>
            <a:picLocks noChangeAspect="1"/>
          </p:cNvPicPr>
          <p:nvPr/>
        </p:nvPicPr>
        <p:blipFill>
          <a:blip r:embed="rId7"/>
          <a:stretch>
            <a:fillRect/>
          </a:stretch>
        </p:blipFill>
        <p:spPr>
          <a:xfrm>
            <a:off x="2770858" y="5239775"/>
            <a:ext cx="6262169" cy="1548238"/>
          </a:xfrm>
          <a:prstGeom prst="rect">
            <a:avLst/>
          </a:prstGeom>
        </p:spPr>
      </p:pic>
      <p:pic>
        <p:nvPicPr>
          <p:cNvPr id="11" name="图片 10"/>
          <p:cNvPicPr>
            <a:picLocks noChangeAspect="1"/>
          </p:cNvPicPr>
          <p:nvPr/>
        </p:nvPicPr>
        <p:blipFill>
          <a:blip r:embed="rId8"/>
          <a:stretch>
            <a:fillRect/>
          </a:stretch>
        </p:blipFill>
        <p:spPr>
          <a:xfrm>
            <a:off x="2775883" y="4351129"/>
            <a:ext cx="6302804" cy="7636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 of Wav-KAN over Spline-KAN(original)</a:t>
            </a:r>
            <a:endParaRPr lang="zh-CN" altLang="en-US" dirty="0"/>
          </a:p>
        </p:txBody>
      </p:sp>
      <p:sp>
        <p:nvSpPr>
          <p:cNvPr id="3" name="内容占位符 2"/>
          <p:cNvSpPr>
            <a:spLocks noGrp="1"/>
          </p:cNvSpPr>
          <p:nvPr>
            <p:ph idx="1"/>
          </p:nvPr>
        </p:nvSpPr>
        <p:spPr/>
        <p:txBody>
          <a:bodyPr/>
          <a:lstStyle/>
          <a:p>
            <a:r>
              <a:rPr lang="en-US" altLang="zh-CN" dirty="0"/>
              <a:t>  </a:t>
            </a:r>
            <a:endParaRPr lang="zh-CN" altLang="en-US" dirty="0"/>
          </a:p>
        </p:txBody>
      </p:sp>
      <p:pic>
        <p:nvPicPr>
          <p:cNvPr id="5" name="图片 4"/>
          <p:cNvPicPr>
            <a:picLocks noChangeAspect="1"/>
          </p:cNvPicPr>
          <p:nvPr/>
        </p:nvPicPr>
        <p:blipFill>
          <a:blip r:embed="rId2"/>
          <a:stretch>
            <a:fillRect/>
          </a:stretch>
        </p:blipFill>
        <p:spPr>
          <a:xfrm>
            <a:off x="933519" y="926905"/>
            <a:ext cx="4672115" cy="3540381"/>
          </a:xfrm>
          <a:prstGeom prst="rect">
            <a:avLst/>
          </a:prstGeom>
        </p:spPr>
      </p:pic>
      <p:pic>
        <p:nvPicPr>
          <p:cNvPr id="7" name="图片 6"/>
          <p:cNvPicPr>
            <a:picLocks noChangeAspect="1"/>
          </p:cNvPicPr>
          <p:nvPr/>
        </p:nvPicPr>
        <p:blipFill>
          <a:blip r:embed="rId3"/>
          <a:stretch>
            <a:fillRect/>
          </a:stretch>
        </p:blipFill>
        <p:spPr>
          <a:xfrm>
            <a:off x="6096000" y="730532"/>
            <a:ext cx="4778086" cy="3736754"/>
          </a:xfrm>
          <a:prstGeom prst="rect">
            <a:avLst/>
          </a:prstGeom>
        </p:spPr>
      </p:pic>
      <p:sp>
        <p:nvSpPr>
          <p:cNvPr id="8" name="文本框 7"/>
          <p:cNvSpPr txBox="1"/>
          <p:nvPr/>
        </p:nvSpPr>
        <p:spPr>
          <a:xfrm>
            <a:off x="2034792" y="5137566"/>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Overfitting!</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6141218" y="4781262"/>
            <a:ext cx="477808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The choice of wavelet significantly impacts the performance of the KAN model!</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6095860" y="6177350"/>
            <a:ext cx="414782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The importance of wavelet selection!</a:t>
            </a:r>
          </a:p>
        </p:txBody>
      </p:sp>
      <p:sp>
        <p:nvSpPr>
          <p:cNvPr id="11" name="箭头: 下 10"/>
          <p:cNvSpPr/>
          <p:nvPr/>
        </p:nvSpPr>
        <p:spPr>
          <a:xfrm>
            <a:off x="7702062" y="5642149"/>
            <a:ext cx="366764" cy="535029"/>
          </a:xfrm>
          <a:prstGeom prst="down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874CB"/>
              </a:solidFill>
              <a:effectLst/>
              <a:uLnTx/>
              <a:uFillTx/>
              <a:latin typeface="Calibri" panose="020F0502020204030204"/>
              <a:ea typeface="微软雅黑" panose="020B0503020204020204" pitchFamily="34"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Chapter 4 TKAN: Temporal Kolmogorov-Arnold Networks</a:t>
            </a:r>
            <a:endParaRPr lang="zh-CN" altLang="en-US" dirty="0"/>
          </a:p>
        </p:txBody>
      </p:sp>
      <p:sp>
        <p:nvSpPr>
          <p:cNvPr id="5" name="副标题 4"/>
          <p:cNvSpPr>
            <a:spLocks noGrp="1"/>
          </p:cNvSpPr>
          <p:nvPr>
            <p:ph type="subTitle" idx="1"/>
          </p:nvPr>
        </p:nvSpPr>
        <p:spPr/>
        <p:txBody>
          <a:bodyPr/>
          <a:lstStyle/>
          <a:p>
            <a:endParaRPr lang="zh-CN" altLang="en-US" dirty="0"/>
          </a:p>
        </p:txBody>
      </p:sp>
      <p:pic>
        <p:nvPicPr>
          <p:cNvPr id="7" name="图片 6"/>
          <p:cNvPicPr>
            <a:picLocks noChangeAspect="1"/>
          </p:cNvPicPr>
          <p:nvPr/>
        </p:nvPicPr>
        <p:blipFill>
          <a:blip r:embed="rId2"/>
          <a:stretch>
            <a:fillRect/>
          </a:stretch>
        </p:blipFill>
        <p:spPr>
          <a:xfrm>
            <a:off x="2436923" y="3981332"/>
            <a:ext cx="7073842" cy="258869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 Background</a:t>
            </a:r>
            <a:endParaRPr lang="zh-CN" altLang="en-US" dirty="0"/>
          </a:p>
        </p:txBody>
      </p:sp>
      <p:sp>
        <p:nvSpPr>
          <p:cNvPr id="3" name="内容占位符 2"/>
          <p:cNvSpPr>
            <a:spLocks noGrp="1"/>
          </p:cNvSpPr>
          <p:nvPr>
            <p:ph idx="1"/>
          </p:nvPr>
        </p:nvSpPr>
        <p:spPr/>
        <p:txBody>
          <a:bodyPr/>
          <a:lstStyle/>
          <a:p>
            <a:r>
              <a:rPr lang="en-US" altLang="zh-CN" b="1" dirty="0"/>
              <a:t>Recurrent Neural Networks (RNNs) </a:t>
            </a:r>
            <a:r>
              <a:rPr lang="en-US" altLang="zh-CN" dirty="0"/>
              <a:t>have revolutionized many areas of machine learning, particularly in natural language and data sequence processing. </a:t>
            </a:r>
          </a:p>
          <a:p>
            <a:r>
              <a:rPr lang="en-US" altLang="zh-CN" b="1" dirty="0"/>
              <a:t>Long Short-Term Memory (LSTM) </a:t>
            </a:r>
            <a:r>
              <a:rPr lang="en-US" altLang="zh-CN" dirty="0"/>
              <a:t>has demonstrated its ability to capture long-term dependencies in sequential data.</a:t>
            </a:r>
          </a:p>
          <a:p>
            <a:endParaRPr lang="en-US" altLang="zh-CN" dirty="0"/>
          </a:p>
          <a:p>
            <a:r>
              <a:rPr lang="en-US" altLang="zh-CN" b="1" dirty="0"/>
              <a:t>Idea: Combination of RNN &amp; LSTM &amp; KAN!</a:t>
            </a:r>
          </a:p>
          <a:p>
            <a:endParaRPr lang="en-US" altLang="zh-CN" b="1" dirty="0"/>
          </a:p>
          <a:p>
            <a:r>
              <a:rPr lang="en-US" altLang="zh-CN" b="1" dirty="0"/>
              <a:t>TKAN=RKAN(RNN+KAN)+LSTM(Gate)</a:t>
            </a:r>
            <a:endParaRPr lang="zh-CN" altLang="en-US" b="1" dirty="0"/>
          </a:p>
        </p:txBody>
      </p:sp>
      <p:pic>
        <p:nvPicPr>
          <p:cNvPr id="5" name="图片 4"/>
          <p:cNvPicPr>
            <a:picLocks noChangeAspect="1"/>
          </p:cNvPicPr>
          <p:nvPr/>
        </p:nvPicPr>
        <p:blipFill>
          <a:blip r:embed="rId2"/>
          <a:stretch>
            <a:fillRect/>
          </a:stretch>
        </p:blipFill>
        <p:spPr>
          <a:xfrm>
            <a:off x="5975208" y="2281738"/>
            <a:ext cx="5605518" cy="42116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 Background</a:t>
            </a:r>
            <a:endParaRPr lang="zh-CN" altLang="en-US" dirty="0"/>
          </a:p>
        </p:txBody>
      </p:sp>
      <p:sp>
        <p:nvSpPr>
          <p:cNvPr id="3" name="内容占位符 2"/>
          <p:cNvSpPr>
            <a:spLocks noGrp="1"/>
          </p:cNvSpPr>
          <p:nvPr>
            <p:ph idx="1"/>
          </p:nvPr>
        </p:nvSpPr>
        <p:spPr>
          <a:xfrm>
            <a:off x="449947" y="956984"/>
            <a:ext cx="5403217" cy="5220194"/>
          </a:xfrm>
        </p:spPr>
        <p:txBody>
          <a:bodyPr/>
          <a:lstStyle/>
          <a:p>
            <a:r>
              <a:rPr lang="en-US" altLang="zh-CN" b="1" dirty="0"/>
              <a:t>TKAN=RKAN(RNN+KAN)+LSTM(Gate)</a:t>
            </a:r>
          </a:p>
          <a:p>
            <a:pPr marL="0" indent="0">
              <a:buNone/>
            </a:pPr>
            <a:endParaRPr lang="en-US" altLang="zh-CN" b="1" dirty="0"/>
          </a:p>
          <a:p>
            <a:r>
              <a:rPr lang="en-US" altLang="zh-CN" b="1" dirty="0"/>
              <a:t>RKAN Layers: </a:t>
            </a:r>
            <a:r>
              <a:rPr lang="en-US" altLang="zh-CN" dirty="0"/>
              <a:t>RKAN layers enable the retention of short term memory from previous states within the network. Each RKAN layer manages this short term memory throughout the processing in each layer.</a:t>
            </a:r>
          </a:p>
          <a:p>
            <a:r>
              <a:rPr lang="en-US" altLang="zh-CN" b="1" dirty="0"/>
              <a:t>Gating Mechanism: </a:t>
            </a:r>
            <a:r>
              <a:rPr lang="en-US" altLang="zh-CN" dirty="0"/>
              <a:t>these mechanisms help to manage the information flow. The model decides which information should be retained or forgotten over time.</a:t>
            </a:r>
            <a:endParaRPr lang="zh-CN" altLang="en-US" dirty="0"/>
          </a:p>
        </p:txBody>
      </p:sp>
      <p:pic>
        <p:nvPicPr>
          <p:cNvPr id="4" name="图片 3"/>
          <p:cNvPicPr>
            <a:picLocks noChangeAspect="1"/>
          </p:cNvPicPr>
          <p:nvPr/>
        </p:nvPicPr>
        <p:blipFill>
          <a:blip r:embed="rId3"/>
          <a:stretch>
            <a:fillRect/>
          </a:stretch>
        </p:blipFill>
        <p:spPr>
          <a:xfrm>
            <a:off x="5853164" y="1473646"/>
            <a:ext cx="6260124" cy="470353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a:t>
            </a:r>
            <a:r>
              <a:rPr lang="en-US" altLang="zh-CN" baseline="30000" dirty="0"/>
              <a:t>st</a:t>
            </a:r>
            <a:r>
              <a:rPr lang="en-US" altLang="zh-CN" dirty="0"/>
              <a:t> Part of TKAN - Recurring Kolmogorov-Arnold Networks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dirty="0"/>
              </a:p>
              <a:p>
                <a:r>
                  <a:rPr lang="en-US" altLang="zh-CN" sz="2800" b="1" dirty="0"/>
                  <a:t>How does RNN work?</a:t>
                </a:r>
              </a:p>
              <a:p>
                <a:r>
                  <a:rPr lang="en-US" altLang="zh-CN" dirty="0"/>
                  <a:t>During each timestep, an RNN </a:t>
                </a:r>
                <a:r>
                  <a:rPr lang="en-US" altLang="zh-CN" b="1" dirty="0"/>
                  <a:t>receives an input vector </a:t>
                </a:r>
                <a:r>
                  <a:rPr lang="en-US" altLang="zh-CN" dirty="0"/>
                  <a:t>and the </a:t>
                </a:r>
                <a:r>
                  <a:rPr lang="en-US" altLang="zh-CN" b="1" dirty="0"/>
                  <a:t>hidden state </a:t>
                </a:r>
                <a:r>
                  <a:rPr lang="en-US" altLang="zh-CN" dirty="0"/>
                  <a:t>from the previous timestep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en-US" altLang="zh-CN" dirty="0"/>
                  <a:t>. </a:t>
                </a:r>
              </a:p>
              <a:p>
                <a:endParaRPr lang="en-US" altLang="zh-CN" dirty="0"/>
              </a:p>
              <a:p>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oMath>
                </a14:m>
                <a:r>
                  <a:rPr lang="zh-CN" altLang="en-US" dirty="0"/>
                  <a:t>：</a:t>
                </a:r>
                <a:r>
                  <a:rPr lang="en-US" altLang="zh-CN" dirty="0"/>
                  <a:t>the recurrent kernel that transforms the previous hidden states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a14:m>
                <a:r>
                  <a:rPr lang="en-US" altLang="zh-CN" dirty="0"/>
                  <a:t>.</a:t>
                </a: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Sub>
                  </m:oMath>
                </a14:m>
                <a:r>
                  <a:rPr lang="zh-CN" altLang="en-US" dirty="0"/>
                  <a:t>：</a:t>
                </a:r>
                <a:r>
                  <a:rPr lang="en-US" altLang="zh-CN" dirty="0"/>
                  <a:t>the input kernel, a weight matrix transforming the current input denoted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0" smtClean="0">
                        <a:latin typeface="Cambria Math" panose="02040503050406030204" pitchFamily="18" charset="0"/>
                      </a:rPr>
                      <m:t>.</m:t>
                    </m:r>
                  </m:oMath>
                </a14:m>
                <a:endParaRPr lang="en-US" altLang="zh-CN" dirty="0"/>
              </a:p>
              <a:p>
                <a14:m>
                  <m:oMath xmlns:m="http://schemas.openxmlformats.org/officeDocument/2006/math">
                    <m:r>
                      <a:rPr lang="en-US" altLang="zh-CN" b="0" i="1" smtClean="0">
                        <a:latin typeface="Cambria Math" panose="02040503050406030204" pitchFamily="18" charset="0"/>
                      </a:rPr>
                      <m:t>𝑓</m:t>
                    </m:r>
                  </m:oMath>
                </a14:m>
                <a:r>
                  <a:rPr lang="zh-CN" altLang="en-US" dirty="0"/>
                  <a:t>：    </a:t>
                </a:r>
                <a:r>
                  <a:rPr lang="en-US" altLang="zh-CN" dirty="0"/>
                  <a:t>activation function</a:t>
                </a:r>
              </a:p>
              <a:p>
                <a:endParaRPr lang="en-US" altLang="zh-CN"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l="-3" t="-1" r="1" b="10"/>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3301907" y="2340636"/>
            <a:ext cx="3852891" cy="457203"/>
          </a:xfrm>
          <a:prstGeom prst="rect">
            <a:avLst/>
          </a:prstGeom>
        </p:spPr>
      </p:pic>
      <p:sp>
        <p:nvSpPr>
          <p:cNvPr id="6" name="矩形 5"/>
          <p:cNvSpPr/>
          <p:nvPr/>
        </p:nvSpPr>
        <p:spPr>
          <a:xfrm>
            <a:off x="4776779" y="2378717"/>
            <a:ext cx="525471" cy="38986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874CB"/>
              </a:solidFill>
              <a:effectLst/>
              <a:uLnTx/>
              <a:uFillTx/>
              <a:latin typeface="Calibri" panose="020F0502020204030204"/>
              <a:ea typeface="微软雅黑" panose="020B0503020204020204" pitchFamily="34" charset="-122"/>
              <a:cs typeface="+mn-cs"/>
            </a:endParaRPr>
          </a:p>
        </p:txBody>
      </p:sp>
      <p:sp>
        <p:nvSpPr>
          <p:cNvPr id="7" name="矩形 6"/>
          <p:cNvSpPr/>
          <p:nvPr/>
        </p:nvSpPr>
        <p:spPr>
          <a:xfrm>
            <a:off x="6051550" y="2470131"/>
            <a:ext cx="241300" cy="2984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6724B"/>
              </a:solidFill>
              <a:effectLst/>
              <a:uLnTx/>
              <a:uFillTx/>
              <a:latin typeface="Calibri" panose="020F0502020204030204"/>
              <a:ea typeface="微软雅黑" panose="020B0503020204020204" pitchFamily="34" charset="-122"/>
              <a:cs typeface="+mn-cs"/>
            </a:endParaRPr>
          </a:p>
        </p:txBody>
      </p:sp>
      <p:sp>
        <p:nvSpPr>
          <p:cNvPr id="8" name="文本框 7"/>
          <p:cNvSpPr txBox="1"/>
          <p:nvPr/>
        </p:nvSpPr>
        <p:spPr>
          <a:xfrm>
            <a:off x="3784600" y="2833766"/>
            <a:ext cx="13753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Hidden state</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p:cNvSpPr txBox="1"/>
          <p:nvPr/>
        </p:nvSpPr>
        <p:spPr>
          <a:xfrm>
            <a:off x="5734050" y="2836796"/>
            <a:ext cx="14475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Current input</a:t>
            </a:r>
            <a:endPar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en-US" altLang="zh-CN" baseline="30000" dirty="0"/>
              <a:t>st</a:t>
            </a:r>
            <a:r>
              <a:rPr lang="en-US" altLang="zh-CN" dirty="0"/>
              <a:t> Part of TKAN - Recurring Kolmogorov-Arnold Networks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49947" y="956984"/>
                <a:ext cx="5695214" cy="5220194"/>
              </a:xfrm>
            </p:spPr>
            <p:txBody>
              <a:bodyPr/>
              <a:lstStyle/>
              <a:p>
                <a:r>
                  <a:rPr lang="en-US" altLang="zh-CN" dirty="0"/>
                  <a:t>Let us denote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dirty="0"/>
                  <a:t> a memory function capturing the history of node </a:t>
                </a:r>
                <a14:m>
                  <m:oMath xmlns:m="http://schemas.openxmlformats.org/officeDocument/2006/math">
                    <m:r>
                      <a:rPr lang="en-US" altLang="zh-CN" b="0" i="1" smtClean="0">
                        <a:latin typeface="Cambria Math" panose="02040503050406030204" pitchFamily="18" charset="0"/>
                      </a:rPr>
                      <m:t>𝑖</m:t>
                    </m:r>
                  </m:oMath>
                </a14:m>
                <a:r>
                  <a:rPr lang="en-US" altLang="zh-CN" dirty="0"/>
                  <a:t> in </a:t>
                </a:r>
                <a14:m>
                  <m:oMath xmlns:m="http://schemas.openxmlformats.org/officeDocument/2006/math">
                    <m:r>
                      <a:rPr lang="en-US" altLang="zh-CN" b="0" i="1" smtClean="0">
                        <a:latin typeface="Cambria Math" panose="02040503050406030204" pitchFamily="18" charset="0"/>
                      </a:rPr>
                      <m:t>𝑙</m:t>
                    </m:r>
                  </m:oMath>
                </a14:m>
                <a:r>
                  <a:rPr lang="en-US" altLang="zh-CN" dirty="0"/>
                  <a:t>-</a:t>
                </a:r>
                <a:r>
                  <a:rPr lang="en-US" altLang="zh-CN" dirty="0" err="1"/>
                  <a:t>th</a:t>
                </a:r>
                <a:r>
                  <a:rPr lang="en-US" altLang="zh-CN" dirty="0"/>
                  <a:t> layer;</a:t>
                </a:r>
              </a:p>
              <a:p>
                <a:endParaRPr lang="en-US" altLang="zh-CN" dirty="0"/>
              </a:p>
              <a:p>
                <a:endParaRPr lang="en-US" altLang="zh-CN" dirty="0"/>
              </a:p>
              <a:p>
                <a:endParaRPr lang="en-US" altLang="zh-CN"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49947" y="956984"/>
                <a:ext cx="5695214" cy="5220194"/>
              </a:xfrm>
              <a:blipFill rotWithShape="1">
                <a:blip r:embed="rId3"/>
                <a:stretch>
                  <a:fillRect l="-6" t="-1" r="5" b="10"/>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17770" y="2154356"/>
            <a:ext cx="6238785" cy="723393"/>
          </a:xfrm>
          <a:prstGeom prst="rect">
            <a:avLst/>
          </a:prstGeom>
        </p:spPr>
      </p:pic>
      <p:pic>
        <p:nvPicPr>
          <p:cNvPr id="7" name="图片 6"/>
          <p:cNvPicPr>
            <a:picLocks noChangeAspect="1"/>
          </p:cNvPicPr>
          <p:nvPr/>
        </p:nvPicPr>
        <p:blipFill>
          <a:blip r:embed="rId5"/>
          <a:stretch>
            <a:fillRect/>
          </a:stretch>
        </p:blipFill>
        <p:spPr>
          <a:xfrm>
            <a:off x="69725" y="1596308"/>
            <a:ext cx="3686886" cy="430067"/>
          </a:xfrm>
          <a:prstGeom prst="rect">
            <a:avLst/>
          </a:prstGeom>
        </p:spPr>
      </p:pic>
      <p:pic>
        <p:nvPicPr>
          <p:cNvPr id="9" name="图片 8"/>
          <p:cNvPicPr>
            <a:picLocks noChangeAspect="1"/>
          </p:cNvPicPr>
          <p:nvPr/>
        </p:nvPicPr>
        <p:blipFill>
          <a:blip r:embed="rId6"/>
          <a:stretch>
            <a:fillRect/>
          </a:stretch>
        </p:blipFill>
        <p:spPr>
          <a:xfrm>
            <a:off x="69725" y="3201390"/>
            <a:ext cx="6095101" cy="1118064"/>
          </a:xfrm>
          <a:prstGeom prst="rect">
            <a:avLst/>
          </a:prstGeom>
        </p:spPr>
      </p:pic>
      <p:pic>
        <p:nvPicPr>
          <p:cNvPr id="11" name="图片 10"/>
          <p:cNvPicPr>
            <a:picLocks noChangeAspect="1"/>
          </p:cNvPicPr>
          <p:nvPr/>
        </p:nvPicPr>
        <p:blipFill>
          <a:blip r:embed="rId7"/>
          <a:stretch>
            <a:fillRect/>
          </a:stretch>
        </p:blipFill>
        <p:spPr>
          <a:xfrm>
            <a:off x="56273" y="4976754"/>
            <a:ext cx="4557746" cy="309565"/>
          </a:xfrm>
          <a:prstGeom prst="rect">
            <a:avLst/>
          </a:prstGeom>
        </p:spPr>
      </p:pic>
      <p:pic>
        <p:nvPicPr>
          <p:cNvPr id="13" name="图片 12"/>
          <p:cNvPicPr>
            <a:picLocks noChangeAspect="1"/>
          </p:cNvPicPr>
          <p:nvPr/>
        </p:nvPicPr>
        <p:blipFill>
          <a:blip r:embed="rId8"/>
          <a:stretch>
            <a:fillRect/>
          </a:stretch>
        </p:blipFill>
        <p:spPr>
          <a:xfrm>
            <a:off x="17472" y="5494469"/>
            <a:ext cx="6047056" cy="616367"/>
          </a:xfrm>
          <a:prstGeom prst="rect">
            <a:avLst/>
          </a:prstGeom>
        </p:spPr>
      </p:pic>
      <p:pic>
        <p:nvPicPr>
          <p:cNvPr id="15" name="图片 14"/>
          <p:cNvPicPr>
            <a:picLocks noChangeAspect="1"/>
          </p:cNvPicPr>
          <p:nvPr/>
        </p:nvPicPr>
        <p:blipFill rotWithShape="1">
          <a:blip r:embed="rId9"/>
          <a:srcRect r="2407"/>
          <a:stretch>
            <a:fillRect/>
          </a:stretch>
        </p:blipFill>
        <p:spPr>
          <a:xfrm>
            <a:off x="6383625" y="5415479"/>
            <a:ext cx="5808375" cy="695357"/>
          </a:xfrm>
          <a:prstGeom prst="rect">
            <a:avLst/>
          </a:prstGeom>
        </p:spPr>
      </p:pic>
      <mc:AlternateContent xmlns:mc="http://schemas.openxmlformats.org/markup-compatibility/2006" xmlns:a14="http://schemas.microsoft.com/office/drawing/2010/main">
        <mc:Choice Requires="a14">
          <p:sp>
            <p:nvSpPr>
              <p:cNvPr id="16" name="内容占位符 2"/>
              <p:cNvSpPr txBox="1"/>
              <p:nvPr/>
            </p:nvSpPr>
            <p:spPr>
              <a:xfrm>
                <a:off x="6379016" y="956984"/>
                <a:ext cx="5695214" cy="5220194"/>
              </a:xfrm>
              <a:prstGeom prst="rect">
                <a:avLst/>
              </a:prstGeom>
            </p:spPr>
            <p:txBody>
              <a:bodyPr vert="horz" lIns="91440" tIns="45720" rIns="91440" bIns="45720" rtlCol="0">
                <a:normAutofit/>
              </a:bodyPr>
              <a:lstStyle>
                <a:lvl1pPr marL="199390" indent="-199390" algn="l" defTabSz="797560" rtl="0" eaLnBrk="1" latinLnBrk="0" hangingPunct="1">
                  <a:lnSpc>
                    <a:spcPts val="2385"/>
                  </a:lnSpc>
                  <a:spcBef>
                    <a:spcPts val="87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a:lstStyle>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Let us denote </a:t>
                </a:r>
                <a14:m>
                  <m:oMath xmlns:m="http://schemas.openxmlformats.org/officeDocument/2006/math">
                    <m:sSub>
                      <m:sSubPr>
                        <m:ctrlP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h</m:t>
                        </m:r>
                      </m:e>
                      <m: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𝑙</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m:t>
                        </m:r>
                      </m:sub>
                    </m:sSub>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m:t>
                    </m:r>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oMath>
                </a14:m>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a memory function capturing the history of node </a:t>
                </a:r>
                <a14:m>
                  <m:oMath xmlns:m="http://schemas.openxmlformats.org/officeDocument/2006/math">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m:t>
                    </m:r>
                  </m:oMath>
                </a14:m>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in </a:t>
                </a:r>
                <a14:m>
                  <m:oMath xmlns:m="http://schemas.openxmlformats.org/officeDocument/2006/math">
                    <m:r>
                      <a:rPr kumimoji="0" lang="en-US" altLang="zh-CN" sz="199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𝑙</m:t>
                    </m:r>
                  </m:oMath>
                </a14:m>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a:t>
                </a:r>
                <a:r>
                  <a:rPr kumimoji="0" lang="en-US" altLang="zh-CN" sz="1990" b="0"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mn-cs"/>
                  </a:rPr>
                  <a:t>th</a:t>
                </a: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layer;</a:t>
                </a: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zh-CN" altLang="en-US"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p:txBody>
          </p:sp>
        </mc:Choice>
        <mc:Fallback xmlns="">
          <p:sp>
            <p:nvSpPr>
              <p:cNvPr id="16" name="内容占位符 2"/>
              <p:cNvSpPr txBox="1">
                <a:spLocks noRot="1" noChangeAspect="1" noMove="1" noResize="1" noEditPoints="1" noAdjustHandles="1" noChangeArrowheads="1" noChangeShapeType="1" noTextEdit="1"/>
              </p:cNvSpPr>
              <p:nvPr/>
            </p:nvSpPr>
            <p:spPr>
              <a:xfrm>
                <a:off x="6379016" y="956984"/>
                <a:ext cx="5695214" cy="5220194"/>
              </a:xfrm>
              <a:prstGeom prst="rect">
                <a:avLst/>
              </a:prstGeom>
              <a:blipFill rotWithShape="1">
                <a:blip r:embed="rId3"/>
                <a:stretch>
                  <a:fillRect l="-8" t="-1" r="6" b="10"/>
                </a:stretch>
              </a:blipFill>
            </p:spPr>
            <p:txBody>
              <a:bodyPr/>
              <a:lstStyle/>
              <a:p>
                <a:r>
                  <a:rPr lang="zh-CN" altLang="en-US">
                    <a:noFill/>
                  </a:rPr>
                  <a:t> </a:t>
                </a:r>
              </a:p>
            </p:txBody>
          </p:sp>
        </mc:Fallback>
      </mc:AlternateContent>
      <p:pic>
        <p:nvPicPr>
          <p:cNvPr id="18" name="图片 17"/>
          <p:cNvPicPr>
            <a:picLocks noChangeAspect="1"/>
          </p:cNvPicPr>
          <p:nvPr/>
        </p:nvPicPr>
        <p:blipFill>
          <a:blip r:embed="rId10"/>
          <a:stretch>
            <a:fillRect/>
          </a:stretch>
        </p:blipFill>
        <p:spPr>
          <a:xfrm>
            <a:off x="6576781" y="2179137"/>
            <a:ext cx="5329809" cy="673830"/>
          </a:xfrm>
          <a:prstGeom prst="rect">
            <a:avLst/>
          </a:prstGeom>
        </p:spPr>
      </p:pic>
      <p:pic>
        <p:nvPicPr>
          <p:cNvPr id="20" name="图片 19"/>
          <p:cNvPicPr>
            <a:picLocks noChangeAspect="1"/>
          </p:cNvPicPr>
          <p:nvPr/>
        </p:nvPicPr>
        <p:blipFill>
          <a:blip r:embed="rId11"/>
          <a:stretch>
            <a:fillRect/>
          </a:stretch>
        </p:blipFill>
        <p:spPr>
          <a:xfrm>
            <a:off x="6614773" y="3156370"/>
            <a:ext cx="4747763" cy="1451597"/>
          </a:xfrm>
          <a:prstGeom prst="rect">
            <a:avLst/>
          </a:prstGeom>
        </p:spPr>
      </p:pic>
      <p:pic>
        <p:nvPicPr>
          <p:cNvPr id="22" name="图片 21"/>
          <p:cNvPicPr>
            <a:picLocks noChangeAspect="1"/>
          </p:cNvPicPr>
          <p:nvPr/>
        </p:nvPicPr>
        <p:blipFill>
          <a:blip r:embed="rId12"/>
          <a:stretch>
            <a:fillRect/>
          </a:stretch>
        </p:blipFill>
        <p:spPr>
          <a:xfrm>
            <a:off x="6741423" y="4976754"/>
            <a:ext cx="3835332" cy="35396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en-US" altLang="zh-CN" baseline="30000" dirty="0"/>
              <a:t>nd</a:t>
            </a:r>
            <a:r>
              <a:rPr lang="en-US" altLang="zh-CN" dirty="0"/>
              <a:t> Part of TKAN – Gating Mechanism</a:t>
            </a:r>
            <a:endParaRPr lang="zh-CN" altLang="en-US" dirty="0"/>
          </a:p>
        </p:txBody>
      </p:sp>
      <p:sp>
        <p:nvSpPr>
          <p:cNvPr id="5" name="内容占位符 4"/>
          <p:cNvSpPr>
            <a:spLocks noGrp="1"/>
          </p:cNvSpPr>
          <p:nvPr>
            <p:ph idx="1"/>
          </p:nvPr>
        </p:nvSpPr>
        <p:spPr>
          <a:xfrm>
            <a:off x="449947" y="956984"/>
            <a:ext cx="6288657" cy="5220194"/>
          </a:xfrm>
        </p:spPr>
        <p:txBody>
          <a:bodyPr/>
          <a:lstStyle/>
          <a:p>
            <a:r>
              <a:rPr lang="en-US" altLang="zh-CN" dirty="0"/>
              <a:t> Forget Gate: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Input Gate:</a:t>
            </a:r>
          </a:p>
          <a:p>
            <a:endParaRPr lang="en-US" altLang="zh-CN" dirty="0"/>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1" r="45626" b="2"/>
          <a:stretch>
            <a:fillRect/>
          </a:stretch>
        </p:blipFill>
        <p:spPr>
          <a:xfrm>
            <a:off x="1784749" y="1420909"/>
            <a:ext cx="3952696" cy="2246455"/>
          </a:xfrm>
          <a:prstGeom prst="snip1Rect">
            <a:avLst>
              <a:gd name="adj" fmla="val 40891"/>
            </a:avLst>
          </a:prstGeom>
        </p:spPr>
      </p:pic>
      <p:pic>
        <p:nvPicPr>
          <p:cNvPr id="12" name="图片 11"/>
          <p:cNvPicPr>
            <a:picLocks noChangeAspect="1"/>
          </p:cNvPicPr>
          <p:nvPr/>
        </p:nvPicPr>
        <p:blipFill>
          <a:blip r:embed="rId4"/>
          <a:stretch>
            <a:fillRect/>
          </a:stretch>
        </p:blipFill>
        <p:spPr>
          <a:xfrm>
            <a:off x="2319093" y="881730"/>
            <a:ext cx="3703134" cy="524083"/>
          </a:xfrm>
          <a:prstGeom prst="rect">
            <a:avLst/>
          </a:prstGeom>
        </p:spPr>
      </p:pic>
      <p:pic>
        <p:nvPicPr>
          <p:cNvPr id="14" name="图片 13"/>
          <p:cNvPicPr>
            <a:picLocks noChangeAspect="1"/>
          </p:cNvPicPr>
          <p:nvPr/>
        </p:nvPicPr>
        <p:blipFill rotWithShape="1">
          <a:blip r:embed="rId5">
            <a:extLst>
              <a:ext uri="{28A0092B-C50C-407E-A947-70E740481C1C}">
                <a14:useLocalDpi xmlns:a14="http://schemas.microsoft.com/office/drawing/2010/main" val="0"/>
              </a:ext>
            </a:extLst>
          </a:blip>
          <a:srcRect t="-1" r="51982" b="1754"/>
          <a:stretch>
            <a:fillRect/>
          </a:stretch>
        </p:blipFill>
        <p:spPr>
          <a:xfrm>
            <a:off x="1712104" y="4142578"/>
            <a:ext cx="3959976" cy="2503797"/>
          </a:xfrm>
          <a:prstGeom prst="rect">
            <a:avLst/>
          </a:prstGeom>
        </p:spPr>
      </p:pic>
      <p:pic>
        <p:nvPicPr>
          <p:cNvPr id="16" name="图片 15"/>
          <p:cNvPicPr>
            <a:picLocks noChangeAspect="1"/>
          </p:cNvPicPr>
          <p:nvPr/>
        </p:nvPicPr>
        <p:blipFill>
          <a:blip r:embed="rId6"/>
          <a:stretch>
            <a:fillRect/>
          </a:stretch>
        </p:blipFill>
        <p:spPr>
          <a:xfrm>
            <a:off x="2165936" y="3807574"/>
            <a:ext cx="3395624" cy="524083"/>
          </a:xfrm>
          <a:prstGeom prst="rect">
            <a:avLst/>
          </a:prstGeom>
        </p:spPr>
      </p:pic>
      <p:pic>
        <p:nvPicPr>
          <p:cNvPr id="18" name="图片 17"/>
          <p:cNvPicPr>
            <a:picLocks noChangeAspect="1"/>
          </p:cNvPicPr>
          <p:nvPr/>
        </p:nvPicPr>
        <p:blipFill>
          <a:blip r:embed="rId7"/>
          <a:stretch>
            <a:fillRect/>
          </a:stretch>
        </p:blipFill>
        <p:spPr>
          <a:xfrm>
            <a:off x="9129618" y="894311"/>
            <a:ext cx="1981214" cy="409578"/>
          </a:xfrm>
          <a:prstGeom prst="rect">
            <a:avLst/>
          </a:prstGeom>
        </p:spPr>
      </p:pic>
      <p:sp>
        <p:nvSpPr>
          <p:cNvPr id="19" name="内容占位符 4"/>
          <p:cNvSpPr txBox="1"/>
          <p:nvPr/>
        </p:nvSpPr>
        <p:spPr>
          <a:xfrm>
            <a:off x="6171439" y="956984"/>
            <a:ext cx="5559659" cy="5220194"/>
          </a:xfrm>
          <a:prstGeom prst="rect">
            <a:avLst/>
          </a:prstGeom>
        </p:spPr>
        <p:txBody>
          <a:bodyPr vert="horz" lIns="91440" tIns="45720" rIns="91440" bIns="45720" rtlCol="0">
            <a:normAutofit/>
          </a:bodyPr>
          <a:lstStyle>
            <a:lvl1pPr marL="199390" indent="-199390" algn="l" defTabSz="797560" rtl="0" eaLnBrk="1" latinLnBrk="0" hangingPunct="1">
              <a:lnSpc>
                <a:spcPts val="2385"/>
              </a:lnSpc>
              <a:spcBef>
                <a:spcPts val="87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199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a:lstStyle>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 Output Gate:</a:t>
            </a: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Update cell state:</a:t>
            </a: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Update hidden state:</a:t>
            </a: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r>
              <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Predicted output:</a:t>
            </a: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a:p>
            <a:pPr marL="199390" marR="0" lvl="0" indent="-199390" algn="l" defTabSz="797560" rtl="0" eaLnBrk="1" fontAlgn="auto" latinLnBrk="0" hangingPunct="1">
              <a:lnSpc>
                <a:spcPts val="2385"/>
              </a:lnSpc>
              <a:spcBef>
                <a:spcPts val="875"/>
              </a:spcBef>
              <a:spcAft>
                <a:spcPts val="0"/>
              </a:spcAft>
              <a:buClrTx/>
              <a:buSzTx/>
              <a:buFont typeface="Arial" panose="020B0604020202020204" pitchFamily="34" charset="0"/>
              <a:buChar char="•"/>
              <a:defRPr/>
            </a:pPr>
            <a:endParaRPr kumimoji="0" lang="en-US" altLang="zh-CN" sz="199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endParaRPr>
          </a:p>
        </p:txBody>
      </p:sp>
      <p:sp>
        <p:nvSpPr>
          <p:cNvPr id="20" name="AutoShape 4"/>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pic>
        <p:nvPicPr>
          <p:cNvPr id="22" name="图片 21"/>
          <p:cNvPicPr>
            <a:picLocks noChangeAspect="1"/>
          </p:cNvPicPr>
          <p:nvPr/>
        </p:nvPicPr>
        <p:blipFill rotWithShape="1">
          <a:blip r:embed="rId8">
            <a:extLst>
              <a:ext uri="{28A0092B-C50C-407E-A947-70E740481C1C}">
                <a14:useLocalDpi xmlns:a14="http://schemas.microsoft.com/office/drawing/2010/main" val="0"/>
              </a:ext>
            </a:extLst>
          </a:blip>
          <a:srcRect r="50487" b="-1063"/>
          <a:stretch>
            <a:fillRect/>
          </a:stretch>
        </p:blipFill>
        <p:spPr>
          <a:xfrm>
            <a:off x="7102110" y="1420909"/>
            <a:ext cx="3849934" cy="2428431"/>
          </a:xfrm>
          <a:prstGeom prst="rect">
            <a:avLst/>
          </a:prstGeom>
        </p:spPr>
      </p:pic>
      <p:pic>
        <p:nvPicPr>
          <p:cNvPr id="23" name="图片 22"/>
          <p:cNvPicPr>
            <a:picLocks noChangeAspect="1"/>
          </p:cNvPicPr>
          <p:nvPr/>
        </p:nvPicPr>
        <p:blipFill rotWithShape="1">
          <a:blip r:embed="rId9"/>
          <a:srcRect b="24598"/>
          <a:stretch>
            <a:fillRect/>
          </a:stretch>
        </p:blipFill>
        <p:spPr>
          <a:xfrm>
            <a:off x="6100951" y="1350653"/>
            <a:ext cx="5918199" cy="454850"/>
          </a:xfrm>
          <a:prstGeom prst="rect">
            <a:avLst/>
          </a:prstGeom>
        </p:spPr>
      </p:pic>
      <p:pic>
        <p:nvPicPr>
          <p:cNvPr id="25" name="图片 24"/>
          <p:cNvPicPr>
            <a:picLocks noChangeAspect="1"/>
          </p:cNvPicPr>
          <p:nvPr/>
        </p:nvPicPr>
        <p:blipFill>
          <a:blip r:embed="rId10"/>
          <a:stretch>
            <a:fillRect/>
          </a:stretch>
        </p:blipFill>
        <p:spPr>
          <a:xfrm>
            <a:off x="8716413" y="3919596"/>
            <a:ext cx="3014685" cy="361953"/>
          </a:xfrm>
          <a:prstGeom prst="rect">
            <a:avLst/>
          </a:prstGeom>
        </p:spPr>
      </p:pic>
      <p:pic>
        <p:nvPicPr>
          <p:cNvPr id="27" name="图片 26"/>
          <p:cNvPicPr>
            <a:picLocks noChangeAspect="1"/>
          </p:cNvPicPr>
          <p:nvPr/>
        </p:nvPicPr>
        <p:blipFill>
          <a:blip r:embed="rId11"/>
          <a:stretch>
            <a:fillRect/>
          </a:stretch>
        </p:blipFill>
        <p:spPr>
          <a:xfrm>
            <a:off x="8785224" y="4287619"/>
            <a:ext cx="3248049" cy="328615"/>
          </a:xfrm>
          <a:prstGeom prst="rect">
            <a:avLst/>
          </a:prstGeom>
        </p:spPr>
      </p:pic>
      <p:pic>
        <p:nvPicPr>
          <p:cNvPr id="29" name="图片 28"/>
          <p:cNvPicPr>
            <a:picLocks noChangeAspect="1"/>
          </p:cNvPicPr>
          <p:nvPr/>
        </p:nvPicPr>
        <p:blipFill>
          <a:blip r:embed="rId12"/>
          <a:stretch>
            <a:fillRect/>
          </a:stretch>
        </p:blipFill>
        <p:spPr>
          <a:xfrm>
            <a:off x="8785224" y="4779303"/>
            <a:ext cx="2105040" cy="300040"/>
          </a:xfrm>
          <a:prstGeom prst="rect">
            <a:avLst/>
          </a:prstGeom>
        </p:spPr>
      </p:pic>
      <p:pic>
        <p:nvPicPr>
          <p:cNvPr id="31" name="图片 30"/>
          <p:cNvPicPr>
            <a:picLocks noChangeAspect="1"/>
          </p:cNvPicPr>
          <p:nvPr/>
        </p:nvPicPr>
        <p:blipFill>
          <a:blip r:embed="rId13"/>
          <a:stretch>
            <a:fillRect/>
          </a:stretch>
        </p:blipFill>
        <p:spPr>
          <a:xfrm>
            <a:off x="8640972" y="5568143"/>
            <a:ext cx="2062178" cy="3952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 of TKAN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49947" y="956984"/>
                <a:ext cx="5030629" cy="5220194"/>
              </a:xfrm>
            </p:spPr>
            <p:txBody>
              <a:bodyPr/>
              <a:lstStyle/>
              <a:p>
                <a:r>
                  <a:rPr lang="zh-CN" altLang="en-US" dirty="0"/>
                  <a:t>其中</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oMath>
                </a14:m>
                <a:r>
                  <a:rPr lang="zh-CN" altLang="en-US" dirty="0"/>
                  <a:t>分数通常随着预测范围的增加而下降。这种趋势在时间序列预测中是典型的，因为做出准确的长期预测越来越困难。</a:t>
                </a:r>
                <a:endParaRPr lang="en-US" altLang="zh-CN" dirty="0"/>
              </a:p>
              <a:p>
                <a:endParaRPr lang="en-US" altLang="zh-CN" dirty="0"/>
              </a:p>
              <a:p>
                <a:r>
                  <a:rPr lang="en-US" altLang="zh-CN" dirty="0"/>
                  <a:t>Short-term Prediction: GRU</a:t>
                </a:r>
              </a:p>
              <a:p>
                <a:r>
                  <a:rPr lang="en-US" altLang="zh-CN" dirty="0"/>
                  <a:t>Mid-term Prediction:  LSTM</a:t>
                </a:r>
              </a:p>
              <a:p>
                <a:r>
                  <a:rPr lang="en-US" altLang="zh-CN" dirty="0"/>
                  <a:t>Long-term Prediction: </a:t>
                </a:r>
                <a:r>
                  <a:rPr lang="en-US" altLang="zh-CN" b="1" dirty="0"/>
                  <a:t>TKAN!</a:t>
                </a:r>
              </a:p>
              <a:p>
                <a:endParaRPr lang="en-US" altLang="zh-CN" b="1" dirty="0"/>
              </a:p>
              <a:p>
                <a:r>
                  <a:rPr lang="zh-CN" altLang="en-US" b="1" dirty="0">
                    <a:solidFill>
                      <a:schemeClr val="accent6">
                        <a:lumMod val="50000"/>
                      </a:schemeClr>
                    </a:solidFill>
                  </a:rPr>
                  <a:t>质疑：为什么不和</a:t>
                </a:r>
                <a:r>
                  <a:rPr lang="en-US" altLang="zh-CN" b="1" dirty="0">
                    <a:solidFill>
                      <a:schemeClr val="accent6">
                        <a:lumMod val="50000"/>
                      </a:schemeClr>
                    </a:solidFill>
                  </a:rPr>
                  <a:t>Transformer</a:t>
                </a:r>
                <a:r>
                  <a:rPr lang="zh-CN" altLang="en-US" b="1" dirty="0">
                    <a:solidFill>
                      <a:schemeClr val="accent6">
                        <a:lumMod val="50000"/>
                      </a:schemeClr>
                    </a:solidFill>
                  </a:rPr>
                  <a:t>在长时间序列的预测表现进行对比？以及</a:t>
                </a:r>
                <a:r>
                  <a:rPr lang="en-US" altLang="zh-CN" b="1" dirty="0">
                    <a:solidFill>
                      <a:schemeClr val="accent6">
                        <a:lumMod val="50000"/>
                      </a:schemeClr>
                    </a:solidFill>
                  </a:rPr>
                  <a:t>Informer</a:t>
                </a:r>
                <a:r>
                  <a:rPr lang="zh-CN" altLang="en-US" b="1" dirty="0">
                    <a:solidFill>
                      <a:schemeClr val="accent6">
                        <a:lumMod val="50000"/>
                      </a:schemeClr>
                    </a:solidFill>
                  </a:rPr>
                  <a:t>模型？使用的</a:t>
                </a:r>
                <a:r>
                  <a:rPr lang="en-US" altLang="zh-CN" b="1" dirty="0">
                    <a:solidFill>
                      <a:schemeClr val="accent6">
                        <a:lumMod val="50000"/>
                      </a:schemeClr>
                    </a:solidFill>
                  </a:rPr>
                  <a:t>benchmark</a:t>
                </a:r>
                <a:r>
                  <a:rPr lang="zh-CN" altLang="en-US" b="1" dirty="0">
                    <a:solidFill>
                      <a:schemeClr val="accent6">
                        <a:lumMod val="50000"/>
                      </a:schemeClr>
                    </a:solidFill>
                  </a:rPr>
                  <a:t>太古早了。</a:t>
                </a: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49947" y="956984"/>
                <a:ext cx="5030629" cy="5220194"/>
              </a:xfrm>
              <a:blipFill rotWithShape="1">
                <a:blip r:embed="rId2"/>
                <a:stretch>
                  <a:fillRect l="-7" t="-1" r="-1227" b="10"/>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5557236" y="834815"/>
            <a:ext cx="6400847" cy="2176478"/>
          </a:xfrm>
          <a:prstGeom prst="rect">
            <a:avLst/>
          </a:prstGeom>
        </p:spPr>
      </p:pic>
      <p:pic>
        <p:nvPicPr>
          <p:cNvPr id="7" name="图片 6"/>
          <p:cNvPicPr>
            <a:picLocks noChangeAspect="1"/>
          </p:cNvPicPr>
          <p:nvPr/>
        </p:nvPicPr>
        <p:blipFill>
          <a:blip r:embed="rId4"/>
          <a:stretch>
            <a:fillRect/>
          </a:stretch>
        </p:blipFill>
        <p:spPr>
          <a:xfrm>
            <a:off x="5657249" y="3250230"/>
            <a:ext cx="6200820" cy="25241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Kolmogorov–Arnold Networks</a:t>
            </a:r>
            <a:r>
              <a:rPr lang="zh-CN" altLang="en-US" dirty="0"/>
              <a:t>作者回应</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49947" y="956984"/>
                <a:ext cx="10903992" cy="5901016"/>
              </a:xfrm>
            </p:spPr>
            <p:txBody>
              <a:bodyPr/>
              <a:lstStyle/>
              <a:p>
                <a:r>
                  <a:rPr lang="en-US" altLang="zh-CN" dirty="0"/>
                  <a:t>Q1</a:t>
                </a:r>
                <a:r>
                  <a:rPr lang="zh-CN" altLang="en-US" dirty="0"/>
                  <a:t>：为什么不严格按照</a:t>
                </a:r>
                <a:r>
                  <a:rPr lang="en-US" altLang="zh-CN" dirty="0"/>
                  <a:t>Kolmogorov–Arnold </a:t>
                </a:r>
                <a:r>
                  <a:rPr lang="zh-CN" altLang="en-US" dirty="0"/>
                  <a:t>定理中的双层网络结构</a:t>
                </a:r>
                <a:r>
                  <a:rPr lang="en-US" altLang="zh-CN" dirty="0"/>
                  <a:t>[n,2n+1,1]</a:t>
                </a:r>
                <a:r>
                  <a:rPr lang="zh-CN" altLang="en-US" dirty="0"/>
                  <a:t>，而是直接泛化成了多层网络？</a:t>
                </a:r>
                <a:endParaRPr lang="en-US" altLang="zh-CN" dirty="0"/>
              </a:p>
              <a:p>
                <a:r>
                  <a:rPr lang="en-US" altLang="zh-CN" dirty="0"/>
                  <a:t>Answer</a:t>
                </a:r>
                <a:r>
                  <a:rPr lang="zh-CN" altLang="en-US" dirty="0"/>
                  <a:t>：</a:t>
                </a:r>
                <a:r>
                  <a:rPr lang="en-US" altLang="zh-CN" dirty="0"/>
                  <a:t> Kolmogorov–Arnold </a:t>
                </a:r>
                <a:r>
                  <a:rPr lang="zh-CN" altLang="en-US" dirty="0"/>
                  <a:t>中的</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Φ</m:t>
                        </m:r>
                      </m:e>
                      <m:sub>
                        <m:r>
                          <a:rPr lang="en-US" altLang="zh-CN" b="0" i="1" smtClean="0">
                            <a:latin typeface="Cambria Math" panose="02040503050406030204" pitchFamily="18" charset="0"/>
                          </a:rPr>
                          <m:t>𝑝</m:t>
                        </m:r>
                      </m:sub>
                    </m:sSub>
                  </m:oMath>
                </a14:m>
                <a:r>
                  <a:rPr lang="zh-CN" altLang="en-US" dirty="0"/>
                  <a:t>可能不</a:t>
                </a:r>
                <a:r>
                  <a:rPr lang="en-US" altLang="zh-CN" dirty="0"/>
                  <a:t>smooth</a:t>
                </a:r>
                <a:r>
                  <a:rPr lang="zh-CN" altLang="en-US" dirty="0"/>
                  <a:t>，但是多层网络可以把</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Φ</m:t>
                        </m:r>
                      </m:e>
                      <m:sub>
                        <m:r>
                          <a:rPr lang="en-US" altLang="zh-CN" i="1">
                            <a:latin typeface="Cambria Math" panose="02040503050406030204" pitchFamily="18" charset="0"/>
                          </a:rPr>
                          <m:t>𝑝</m:t>
                        </m:r>
                      </m:sub>
                    </m:sSub>
                    <m:r>
                      <a:rPr lang="zh-CN" altLang="en-US" i="1" smtClean="0">
                        <a:latin typeface="Cambria Math" panose="02040503050406030204" pitchFamily="18" charset="0"/>
                      </a:rPr>
                      <m:t>变得</m:t>
                    </m:r>
                  </m:oMath>
                </a14:m>
                <a:r>
                  <a:rPr lang="en-US" altLang="zh-CN" dirty="0"/>
                  <a:t>smooth</a:t>
                </a:r>
                <a:r>
                  <a:rPr lang="zh-CN" altLang="en-US" dirty="0"/>
                  <a:t>；并且基函数可能是</a:t>
                </a:r>
                <a:r>
                  <a:rPr lang="en-US" altLang="zh-CN" dirty="0"/>
                  <a:t>ill</a:t>
                </a:r>
                <a:r>
                  <a:rPr lang="zh-CN" altLang="en-US" dirty="0"/>
                  <a:t>的，多层网络可以激发出大模型的涌现能力。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Q2</a:t>
                </a:r>
                <a:r>
                  <a:rPr lang="zh-CN" altLang="en-US" dirty="0"/>
                  <a:t>：</a:t>
                </a:r>
                <a:r>
                  <a:rPr lang="en-US" altLang="zh-CN" dirty="0"/>
                  <a:t>MLP</a:t>
                </a:r>
                <a:r>
                  <a:rPr lang="zh-CN" altLang="en-US" dirty="0"/>
                  <a:t>和</a:t>
                </a:r>
                <a:r>
                  <a:rPr lang="en-US" altLang="zh-CN" dirty="0"/>
                  <a:t>KAN</a:t>
                </a:r>
                <a:r>
                  <a:rPr lang="zh-CN" altLang="en-US" dirty="0"/>
                  <a:t>的激活函数有什么区别？</a:t>
                </a:r>
                <a:endParaRPr lang="en-US" altLang="zh-CN" dirty="0"/>
              </a:p>
              <a:p>
                <a:r>
                  <a:rPr lang="en-US" altLang="zh-CN" dirty="0"/>
                  <a:t>Answer</a:t>
                </a:r>
                <a:r>
                  <a:rPr lang="zh-CN" altLang="en-US" dirty="0"/>
                  <a:t>：</a:t>
                </a:r>
                <a:r>
                  <a:rPr lang="en-US" altLang="zh-CN" dirty="0"/>
                  <a:t>MLP</a:t>
                </a:r>
                <a:r>
                  <a:rPr lang="zh-CN" altLang="en-US" dirty="0"/>
                  <a:t>的激活函数不可以学习，并且在训练过程中有很多个冗余的激活函数（即死掉的细胞单元）无法被剪枝；但是</a:t>
                </a:r>
                <a:r>
                  <a:rPr lang="en-US" altLang="zh-CN" dirty="0"/>
                  <a:t>KAN</a:t>
                </a:r>
                <a:r>
                  <a:rPr lang="zh-CN" altLang="en-US" dirty="0"/>
                  <a:t>可以。</a:t>
                </a:r>
                <a:endParaRPr lang="en-US" altLang="zh-CN" dirty="0"/>
              </a:p>
              <a:p>
                <a:endParaRPr lang="en-US" altLang="zh-CN"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449947" y="956984"/>
                <a:ext cx="10903992" cy="5901016"/>
              </a:xfrm>
              <a:blipFill rotWithShape="1">
                <a:blip r:embed="rId2"/>
                <a:stretch>
                  <a:fillRect l="-3" t="-1" r="1"/>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2215403" y="2319965"/>
            <a:ext cx="3348480" cy="3000180"/>
          </a:xfrm>
          <a:prstGeom prst="rect">
            <a:avLst/>
          </a:prstGeom>
        </p:spPr>
      </p:pic>
      <p:pic>
        <p:nvPicPr>
          <p:cNvPr id="7" name="图片 6"/>
          <p:cNvPicPr>
            <a:picLocks noChangeAspect="1"/>
          </p:cNvPicPr>
          <p:nvPr/>
        </p:nvPicPr>
        <p:blipFill>
          <a:blip r:embed="rId4"/>
          <a:stretch>
            <a:fillRect/>
          </a:stretch>
        </p:blipFill>
        <p:spPr>
          <a:xfrm>
            <a:off x="6375934" y="2319965"/>
            <a:ext cx="5731504" cy="3140021"/>
          </a:xfrm>
          <a:prstGeom prst="rect">
            <a:avLst/>
          </a:prstGeom>
        </p:spPr>
      </p:pic>
      <p:sp>
        <p:nvSpPr>
          <p:cNvPr id="8" name="箭头: 右 7"/>
          <p:cNvSpPr/>
          <p:nvPr/>
        </p:nvSpPr>
        <p:spPr>
          <a:xfrm>
            <a:off x="5746835" y="3735532"/>
            <a:ext cx="535132" cy="37926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Kolmogorov–Arnold Networks</a:t>
            </a:r>
            <a:r>
              <a:rPr lang="zh-CN" altLang="en-US" dirty="0"/>
              <a:t>作者回应</a:t>
            </a:r>
          </a:p>
        </p:txBody>
      </p:sp>
      <p:sp>
        <p:nvSpPr>
          <p:cNvPr id="3" name="内容占位符 2"/>
          <p:cNvSpPr>
            <a:spLocks noGrp="1"/>
          </p:cNvSpPr>
          <p:nvPr>
            <p:ph idx="1"/>
          </p:nvPr>
        </p:nvSpPr>
        <p:spPr/>
        <p:txBody>
          <a:bodyPr/>
          <a:lstStyle/>
          <a:p>
            <a:r>
              <a:rPr lang="en-US" altLang="zh-CN" dirty="0"/>
              <a:t>Q3:  Figure 3.2</a:t>
            </a:r>
            <a:r>
              <a:rPr lang="zh-CN" altLang="en-US" dirty="0"/>
              <a:t>图的网络结构是怎样的？</a:t>
            </a:r>
            <a:endParaRPr lang="en-US" altLang="zh-CN" dirty="0"/>
          </a:p>
          <a:p>
            <a:r>
              <a:rPr lang="zh-CN" altLang="en-US" dirty="0"/>
              <a:t>对于</a:t>
            </a:r>
            <a:r>
              <a:rPr lang="en-US" altLang="zh-CN" dirty="0"/>
              <a:t>MLP</a:t>
            </a:r>
            <a:r>
              <a:rPr lang="zh-CN" altLang="en-US" dirty="0"/>
              <a:t>：</a:t>
            </a:r>
            <a:r>
              <a:rPr lang="en-US" altLang="zh-CN" dirty="0"/>
              <a:t>fixed width=[5,100], depth=[2,3,4,5,6]</a:t>
            </a:r>
          </a:p>
          <a:p>
            <a:r>
              <a:rPr lang="zh-CN" altLang="en-US" dirty="0"/>
              <a:t>对于</a:t>
            </a:r>
            <a:r>
              <a:rPr lang="en-US" altLang="zh-CN" dirty="0"/>
              <a:t>KAN</a:t>
            </a:r>
            <a:r>
              <a:rPr lang="zh-CN" altLang="en-US" dirty="0"/>
              <a:t>：</a:t>
            </a:r>
            <a:r>
              <a:rPr lang="en-US" altLang="zh-CN" dirty="0"/>
              <a:t>fixed width=[5],        depth=[2,3,4,5,6]</a:t>
            </a:r>
          </a:p>
          <a:p>
            <a:endParaRPr lang="zh-CN" altLang="en-US" dirty="0"/>
          </a:p>
        </p:txBody>
      </p:sp>
      <p:pic>
        <p:nvPicPr>
          <p:cNvPr id="5" name="图片 4"/>
          <p:cNvPicPr>
            <a:picLocks noChangeAspect="1"/>
          </p:cNvPicPr>
          <p:nvPr/>
        </p:nvPicPr>
        <p:blipFill>
          <a:blip r:embed="rId2"/>
          <a:stretch>
            <a:fillRect/>
          </a:stretch>
        </p:blipFill>
        <p:spPr>
          <a:xfrm>
            <a:off x="2164447" y="2197933"/>
            <a:ext cx="7738358" cy="446097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Kolmogorov–Arnold Networks</a:t>
            </a:r>
            <a:r>
              <a:rPr lang="zh-CN" altLang="en-US" dirty="0"/>
              <a:t>作者回应</a:t>
            </a:r>
          </a:p>
        </p:txBody>
      </p:sp>
      <p:sp>
        <p:nvSpPr>
          <p:cNvPr id="3" name="内容占位符 2"/>
          <p:cNvSpPr>
            <a:spLocks noGrp="1"/>
          </p:cNvSpPr>
          <p:nvPr>
            <p:ph idx="1"/>
          </p:nvPr>
        </p:nvSpPr>
        <p:spPr>
          <a:xfrm>
            <a:off x="449947" y="956984"/>
            <a:ext cx="6527548" cy="5220194"/>
          </a:xfrm>
        </p:spPr>
        <p:txBody>
          <a:bodyPr/>
          <a:lstStyle/>
          <a:p>
            <a:r>
              <a:rPr lang="en-US" altLang="zh-CN" dirty="0"/>
              <a:t>Q4: PINN</a:t>
            </a:r>
            <a:r>
              <a:rPr lang="zh-CN" altLang="en-US" dirty="0"/>
              <a:t>作者公开质疑</a:t>
            </a:r>
            <a:r>
              <a:rPr lang="en-US" altLang="zh-CN" dirty="0"/>
              <a:t>KAN</a:t>
            </a:r>
            <a:r>
              <a:rPr lang="zh-CN" altLang="en-US" dirty="0"/>
              <a:t>方法在</a:t>
            </a:r>
            <a:r>
              <a:rPr lang="en-US" altLang="zh-CN" dirty="0"/>
              <a:t>lid-driven cavity flow</a:t>
            </a:r>
            <a:r>
              <a:rPr lang="zh-CN" altLang="en-US" dirty="0"/>
              <a:t>方程的收敛性表现？</a:t>
            </a:r>
            <a:endParaRPr lang="en-US" altLang="zh-CN" dirty="0"/>
          </a:p>
          <a:p>
            <a:endParaRPr lang="en-US" altLang="zh-CN" dirty="0"/>
          </a:p>
          <a:p>
            <a:r>
              <a:rPr lang="en-US" altLang="zh-CN" dirty="0"/>
              <a:t>Answer:  </a:t>
            </a:r>
            <a:r>
              <a:rPr lang="zh-CN" altLang="en-US" dirty="0"/>
              <a:t>作者认为</a:t>
            </a:r>
            <a:r>
              <a:rPr lang="en-US" altLang="zh-CN" dirty="0"/>
              <a:t>PINN</a:t>
            </a:r>
            <a:r>
              <a:rPr lang="zh-CN" altLang="en-US" dirty="0"/>
              <a:t>团队并未正确使用</a:t>
            </a:r>
            <a:r>
              <a:rPr lang="en-US" altLang="zh-CN" dirty="0"/>
              <a:t>KAN</a:t>
            </a:r>
            <a:r>
              <a:rPr lang="zh-CN" altLang="en-US" dirty="0"/>
              <a:t>论文里的调参方法（比如引入网格更新与网格扩展（</a:t>
            </a:r>
            <a:r>
              <a:rPr lang="en-US" altLang="zh-CN" dirty="0"/>
              <a:t>grid extension</a:t>
            </a:r>
            <a:r>
              <a:rPr lang="zh-CN" altLang="en-US" dirty="0"/>
              <a:t>），先训练少量网格后再逐步加入数量更多的网格）。</a:t>
            </a:r>
            <a:endParaRPr lang="en-US" altLang="zh-CN" dirty="0"/>
          </a:p>
          <a:p>
            <a:endParaRPr lang="en-US" altLang="zh-CN" dirty="0"/>
          </a:p>
          <a:p>
            <a:endParaRPr lang="en-US" altLang="zh-CN" dirty="0"/>
          </a:p>
          <a:p>
            <a:endParaRPr lang="en-US" altLang="zh-CN" dirty="0"/>
          </a:p>
          <a:p>
            <a:endParaRPr lang="zh-CN" altLang="en-US" dirty="0"/>
          </a:p>
        </p:txBody>
      </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pic>
        <p:nvPicPr>
          <p:cNvPr id="13" name="图片 12"/>
          <p:cNvPicPr>
            <a:picLocks noChangeAspect="1"/>
          </p:cNvPicPr>
          <p:nvPr/>
        </p:nvPicPr>
        <p:blipFill rotWithShape="1">
          <a:blip r:embed="rId2"/>
          <a:srcRect l="4858" b="939"/>
          <a:stretch>
            <a:fillRect/>
          </a:stretch>
        </p:blipFill>
        <p:spPr>
          <a:xfrm>
            <a:off x="6977495" y="730759"/>
            <a:ext cx="5207133" cy="2545841"/>
          </a:xfrm>
          <a:prstGeom prst="rect">
            <a:avLst/>
          </a:prstGeom>
        </p:spPr>
      </p:pic>
      <p:pic>
        <p:nvPicPr>
          <p:cNvPr id="15" name="图片 14"/>
          <p:cNvPicPr>
            <a:picLocks noChangeAspect="1"/>
          </p:cNvPicPr>
          <p:nvPr/>
        </p:nvPicPr>
        <p:blipFill>
          <a:blip r:embed="rId3"/>
          <a:stretch>
            <a:fillRect/>
          </a:stretch>
        </p:blipFill>
        <p:spPr>
          <a:xfrm>
            <a:off x="813348" y="3516691"/>
            <a:ext cx="2828946" cy="347665"/>
          </a:xfrm>
          <a:prstGeom prst="rect">
            <a:avLst/>
          </a:prstGeom>
        </p:spPr>
      </p:pic>
      <p:pic>
        <p:nvPicPr>
          <p:cNvPr id="17" name="图片 16"/>
          <p:cNvPicPr>
            <a:picLocks noChangeAspect="1"/>
          </p:cNvPicPr>
          <p:nvPr/>
        </p:nvPicPr>
        <p:blipFill>
          <a:blip r:embed="rId4"/>
          <a:stretch>
            <a:fillRect/>
          </a:stretch>
        </p:blipFill>
        <p:spPr>
          <a:xfrm>
            <a:off x="813348" y="4348700"/>
            <a:ext cx="4310094" cy="323852"/>
          </a:xfrm>
          <a:prstGeom prst="rect">
            <a:avLst/>
          </a:prstGeom>
        </p:spPr>
      </p:pic>
      <p:pic>
        <p:nvPicPr>
          <p:cNvPr id="19" name="图片 18"/>
          <p:cNvPicPr>
            <a:picLocks noChangeAspect="1"/>
          </p:cNvPicPr>
          <p:nvPr/>
        </p:nvPicPr>
        <p:blipFill>
          <a:blip r:embed="rId5"/>
          <a:stretch>
            <a:fillRect/>
          </a:stretch>
        </p:blipFill>
        <p:spPr>
          <a:xfrm>
            <a:off x="5691884" y="3516691"/>
            <a:ext cx="3076597" cy="290515"/>
          </a:xfrm>
          <a:prstGeom prst="rect">
            <a:avLst/>
          </a:prstGeom>
        </p:spPr>
      </p:pic>
      <p:pic>
        <p:nvPicPr>
          <p:cNvPr id="21" name="图片 20"/>
          <p:cNvPicPr>
            <a:picLocks noChangeAspect="1"/>
          </p:cNvPicPr>
          <p:nvPr/>
        </p:nvPicPr>
        <p:blipFill>
          <a:blip r:embed="rId6"/>
          <a:stretch>
            <a:fillRect/>
          </a:stretch>
        </p:blipFill>
        <p:spPr>
          <a:xfrm>
            <a:off x="5691884" y="4372119"/>
            <a:ext cx="3114411" cy="373912"/>
          </a:xfrm>
          <a:prstGeom prst="rect">
            <a:avLst/>
          </a:prstGeom>
        </p:spPr>
      </p:pic>
      <mc:AlternateContent xmlns:mc="http://schemas.openxmlformats.org/markup-compatibility/2006" xmlns:a14="http://schemas.microsoft.com/office/drawing/2010/main">
        <mc:Choice Requires="a14">
          <p:sp>
            <p:nvSpPr>
              <p:cNvPr id="23" name="文本框 22"/>
              <p:cNvSpPr txBox="1"/>
              <p:nvPr/>
            </p:nvSpPr>
            <p:spPr>
              <a:xfrm>
                <a:off x="2556444" y="4932091"/>
                <a:ext cx="5008102" cy="7428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How to initialize and adapt  </a:t>
                </a:r>
                <a14:m>
                  <m:oMath xmlns:m="http://schemas.openxmlformats.org/officeDocument/2006/math">
                    <m:sSubSup>
                      <m:sSubSup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𝑐</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𝑗</m:t>
                        </m:r>
                      </m:sub>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up>
                    </m:sSubSup>
                  </m:oMath>
                </a14:m>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——by minimizing the distance through OLS. </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2556444" y="4932091"/>
                <a:ext cx="5008102" cy="742896"/>
              </a:xfrm>
              <a:prstGeom prst="rect">
                <a:avLst/>
              </a:prstGeom>
              <a:blipFill rotWithShape="1">
                <a:blip r:embed="rId7"/>
                <a:stretch>
                  <a:fillRect l="-11" t="-6" r="-144" b="84"/>
                </a:stretch>
              </a:blipFill>
            </p:spPr>
            <p:txBody>
              <a:bodyPr/>
              <a:lstStyle/>
              <a:p>
                <a:r>
                  <a:rPr lang="zh-CN" altLang="en-US">
                    <a:noFill/>
                  </a:rPr>
                  <a:t> </a:t>
                </a:r>
              </a:p>
            </p:txBody>
          </p:sp>
        </mc:Fallback>
      </mc:AlternateContent>
      <p:pic>
        <p:nvPicPr>
          <p:cNvPr id="25" name="图片 24"/>
          <p:cNvPicPr>
            <a:picLocks noChangeAspect="1"/>
          </p:cNvPicPr>
          <p:nvPr/>
        </p:nvPicPr>
        <p:blipFill>
          <a:blip r:embed="rId8"/>
          <a:stretch>
            <a:fillRect/>
          </a:stretch>
        </p:blipFill>
        <p:spPr>
          <a:xfrm>
            <a:off x="2351812" y="5740287"/>
            <a:ext cx="5649190" cy="8737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Kolmogorov–Arnold Networks</a:t>
            </a:r>
            <a:r>
              <a:rPr lang="zh-CN" altLang="en-US" dirty="0"/>
              <a:t>作者回应</a:t>
            </a:r>
          </a:p>
        </p:txBody>
      </p:sp>
      <p:sp>
        <p:nvSpPr>
          <p:cNvPr id="3" name="内容占位符 2"/>
          <p:cNvSpPr>
            <a:spLocks noGrp="1"/>
          </p:cNvSpPr>
          <p:nvPr>
            <p:ph idx="1"/>
          </p:nvPr>
        </p:nvSpPr>
        <p:spPr>
          <a:xfrm>
            <a:off x="449947" y="956984"/>
            <a:ext cx="7415971" cy="5220194"/>
          </a:xfrm>
        </p:spPr>
        <p:txBody>
          <a:bodyPr/>
          <a:lstStyle/>
          <a:p>
            <a:endParaRPr lang="en-US" altLang="zh-CN" dirty="0"/>
          </a:p>
          <a:p>
            <a:r>
              <a:rPr lang="en-US" altLang="zh-CN" dirty="0"/>
              <a:t>Q5</a:t>
            </a:r>
            <a:r>
              <a:rPr lang="zh-CN" altLang="en-US" dirty="0"/>
              <a:t>：仅使用</a:t>
            </a:r>
            <a:r>
              <a:rPr lang="en-US" altLang="zh-CN" dirty="0"/>
              <a:t>KAN</a:t>
            </a:r>
            <a:r>
              <a:rPr lang="zh-CN" altLang="en-US" dirty="0"/>
              <a:t>求解了</a:t>
            </a:r>
            <a:r>
              <a:rPr lang="en-US" altLang="zh-CN" dirty="0" err="1"/>
              <a:t>Possion</a:t>
            </a:r>
            <a:r>
              <a:rPr lang="en-US" altLang="zh-CN" dirty="0"/>
              <a:t> Equation</a:t>
            </a:r>
            <a:r>
              <a:rPr lang="zh-CN" altLang="en-US" dirty="0"/>
              <a:t>，需要求解更高维更复杂的</a:t>
            </a:r>
            <a:r>
              <a:rPr lang="en-US" altLang="zh-CN" dirty="0"/>
              <a:t>PDE</a:t>
            </a:r>
            <a:r>
              <a:rPr lang="zh-CN" altLang="en-US" dirty="0"/>
              <a:t>（比如</a:t>
            </a:r>
            <a:r>
              <a:rPr lang="en-US" altLang="zh-CN" dirty="0"/>
              <a:t>Schrödinger equation</a:t>
            </a:r>
            <a:r>
              <a:rPr lang="zh-CN" altLang="en-US" dirty="0"/>
              <a:t>）？</a:t>
            </a:r>
            <a:endParaRPr lang="en-US" altLang="zh-CN" dirty="0"/>
          </a:p>
          <a:p>
            <a:r>
              <a:rPr lang="en-US" altLang="zh-CN" dirty="0"/>
              <a:t>Answer</a:t>
            </a:r>
            <a:r>
              <a:rPr lang="zh-CN" altLang="en-US" dirty="0"/>
              <a:t>：有待改进。</a:t>
            </a:r>
            <a:endParaRPr lang="en-US" altLang="zh-CN" dirty="0"/>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0333" y="759556"/>
            <a:ext cx="3080057" cy="3623934"/>
          </a:xfrm>
          <a:prstGeom prst="rect">
            <a:avLst/>
          </a:prstGeom>
        </p:spPr>
      </p:pic>
      <p:pic>
        <p:nvPicPr>
          <p:cNvPr id="9" name="图片 8"/>
          <p:cNvPicPr>
            <a:picLocks noChangeAspect="1"/>
          </p:cNvPicPr>
          <p:nvPr/>
        </p:nvPicPr>
        <p:blipFill>
          <a:blip r:embed="rId3"/>
          <a:stretch>
            <a:fillRect/>
          </a:stretch>
        </p:blipFill>
        <p:spPr>
          <a:xfrm>
            <a:off x="1925157" y="3504736"/>
            <a:ext cx="3340457" cy="488918"/>
          </a:xfrm>
          <a:prstGeom prst="rect">
            <a:avLst/>
          </a:prstGeom>
        </p:spPr>
      </p:pic>
      <p:pic>
        <p:nvPicPr>
          <p:cNvPr id="11" name="图片 10"/>
          <p:cNvPicPr>
            <a:picLocks noChangeAspect="1"/>
          </p:cNvPicPr>
          <p:nvPr/>
        </p:nvPicPr>
        <p:blipFill>
          <a:blip r:embed="rId4"/>
          <a:stretch>
            <a:fillRect/>
          </a:stretch>
        </p:blipFill>
        <p:spPr>
          <a:xfrm>
            <a:off x="1714721" y="2417379"/>
            <a:ext cx="3106661" cy="775610"/>
          </a:xfrm>
          <a:prstGeom prst="rect">
            <a:avLst/>
          </a:prstGeom>
        </p:spPr>
      </p:pic>
      <p:pic>
        <p:nvPicPr>
          <p:cNvPr id="6" name="图片 5"/>
          <p:cNvPicPr>
            <a:picLocks noChangeAspect="1"/>
          </p:cNvPicPr>
          <p:nvPr/>
        </p:nvPicPr>
        <p:blipFill>
          <a:blip r:embed="rId5"/>
          <a:stretch>
            <a:fillRect/>
          </a:stretch>
        </p:blipFill>
        <p:spPr>
          <a:xfrm>
            <a:off x="313108" y="4248131"/>
            <a:ext cx="11177669" cy="26098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Kolmogorov–Arnold Networks</a:t>
            </a:r>
            <a:r>
              <a:rPr lang="zh-CN" altLang="en-US" dirty="0"/>
              <a:t>作者回应</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altLang="zh-CN" dirty="0"/>
                  <a:t>Q6</a:t>
                </a:r>
                <a:r>
                  <a:rPr lang="zh-CN" altLang="en-US" dirty="0"/>
                  <a:t>：</a:t>
                </a:r>
                <a:r>
                  <a:rPr lang="en-US" altLang="zh-CN" dirty="0"/>
                  <a:t>B-Spline</a:t>
                </a:r>
                <a:r>
                  <a:rPr lang="zh-CN" altLang="en-US" dirty="0"/>
                  <a:t>函数怎么进行更新？</a:t>
                </a:r>
                <a:endParaRPr lang="en-US" altLang="zh-CN" dirty="0"/>
              </a:p>
              <a:p>
                <a:r>
                  <a:rPr lang="en-US" altLang="zh-CN" dirty="0"/>
                  <a:t>Answer</a:t>
                </a:r>
                <a:r>
                  <a:rPr lang="zh-CN" altLang="en-US" dirty="0"/>
                  <a:t>：对于</a:t>
                </a:r>
                <a14:m>
                  <m:oMath xmlns:m="http://schemas.openxmlformats.org/officeDocument/2006/math">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Σ</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，固定</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，通过训练更新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en-US" altLang="zh-CN" dirty="0"/>
                  <a:t>(Back </a:t>
                </a:r>
                <a:r>
                  <a:rPr lang="en-US" altLang="zh-CN" dirty="0" err="1"/>
                  <a:t>Propogation</a:t>
                </a:r>
                <a:r>
                  <a:rPr lang="en-US" altLang="zh-CN" dirty="0"/>
                  <a:t>)</a:t>
                </a:r>
              </a:p>
              <a:p>
                <a:endParaRPr lang="en-US" altLang="zh-CN" dirty="0"/>
              </a:p>
              <a:p>
                <a:r>
                  <a:rPr lang="zh-CN" altLang="en-US" dirty="0"/>
                  <a:t>原文（</a:t>
                </a:r>
                <a:r>
                  <a:rPr lang="en-US" altLang="zh-CN" dirty="0"/>
                  <a:t>Page 6</a:t>
                </a:r>
                <a:r>
                  <a:rPr lang="zh-CN" altLang="en-US" dirty="0"/>
                  <a:t>）：</a:t>
                </a:r>
                <a:endParaRPr lang="en-US" altLang="zh-CN" dirty="0"/>
              </a:p>
              <a:p>
                <a:pPr marL="0" indent="0">
                  <a:buNone/>
                </a:pPr>
                <a:r>
                  <a:rPr lang="en-US" altLang="zh-CN" dirty="0"/>
                  <a:t>  spline(x) is parametrized as a linear combination of B-splines such that</a:t>
                </a:r>
              </a:p>
              <a:p>
                <a:pPr marL="0" indent="0">
                  <a:buNone/>
                </a:pPr>
                <a:endParaRPr lang="en-US" altLang="zh-CN" dirty="0"/>
              </a:p>
              <a:p>
                <a:pPr marL="0" indent="0">
                  <a:buNone/>
                </a:pPr>
                <a:r>
                  <a:rPr lang="en-US" altLang="zh-CN" dirty="0"/>
                  <a:t>where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en-US" altLang="zh-CN" dirty="0"/>
                  <a:t>s are trainable.</a:t>
                </a:r>
              </a:p>
              <a:p>
                <a:pPr marL="0" indent="0">
                  <a:buNone/>
                </a:pPr>
                <a:r>
                  <a:rPr lang="en-US" altLang="zh-CN" dirty="0"/>
                  <a:t>  In principle w is redundant since it can be absorbed into b(x) and spline(x).</a:t>
                </a:r>
              </a:p>
              <a:p>
                <a:endParaRPr lang="en-US" altLang="zh-CN"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l="-3" t="-1" r="1" b="10"/>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4460070" y="3040854"/>
            <a:ext cx="2751222" cy="6527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Kolmogorov–Arnold Networks</a:t>
            </a:r>
            <a:r>
              <a:rPr lang="zh-CN" altLang="en-US" dirty="0"/>
              <a:t>作者回应</a:t>
            </a:r>
          </a:p>
        </p:txBody>
      </p:sp>
      <p:sp>
        <p:nvSpPr>
          <p:cNvPr id="3" name="内容占位符 2"/>
          <p:cNvSpPr>
            <a:spLocks noGrp="1"/>
          </p:cNvSpPr>
          <p:nvPr>
            <p:ph idx="1"/>
          </p:nvPr>
        </p:nvSpPr>
        <p:spPr/>
        <p:txBody>
          <a:bodyPr/>
          <a:lstStyle/>
          <a:p>
            <a:pPr marL="0" indent="0">
              <a:buNone/>
            </a:pPr>
            <a:r>
              <a:rPr lang="en-US" altLang="zh-CN" dirty="0"/>
              <a:t>Q7</a:t>
            </a:r>
            <a:r>
              <a:rPr lang="zh-CN" altLang="en-US" dirty="0"/>
              <a:t>：在</a:t>
            </a:r>
            <a:r>
              <a:rPr lang="en-US" altLang="zh-CN" dirty="0"/>
              <a:t>Knot theory</a:t>
            </a:r>
            <a:r>
              <a:rPr lang="zh-CN" altLang="en-US" dirty="0"/>
              <a:t>数据集上的预测结果遭到了</a:t>
            </a:r>
            <a:r>
              <a:rPr lang="en-US" altLang="zh-CN" dirty="0"/>
              <a:t>Shi Lab </a:t>
            </a:r>
            <a:r>
              <a:rPr lang="zh-CN" altLang="en-US" dirty="0"/>
              <a:t>的质疑，认为故意破坏</a:t>
            </a:r>
            <a:r>
              <a:rPr lang="en-US" altLang="zh-CN" dirty="0"/>
              <a:t>benchmark</a:t>
            </a:r>
            <a:r>
              <a:rPr lang="zh-CN" altLang="en-US" dirty="0"/>
              <a:t>？</a:t>
            </a:r>
            <a:endParaRPr lang="en-US" altLang="zh-CN" dirty="0"/>
          </a:p>
          <a:p>
            <a:pPr marL="0" indent="0">
              <a:buNone/>
            </a:pPr>
            <a:r>
              <a:rPr lang="en-US" altLang="zh-CN" dirty="0"/>
              <a:t>Answer</a:t>
            </a:r>
            <a:r>
              <a:rPr lang="zh-CN" altLang="en-US" dirty="0"/>
              <a:t>：</a:t>
            </a:r>
            <a:r>
              <a:rPr lang="en-US" altLang="zh-CN" dirty="0"/>
              <a:t>Good news!</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原论文：</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Shi Lab</a:t>
            </a:r>
            <a:r>
              <a:rPr lang="zh-CN" altLang="en-US" dirty="0"/>
              <a:t>对</a:t>
            </a:r>
            <a:r>
              <a:rPr lang="en-US" altLang="zh-CN" dirty="0"/>
              <a:t>MLP</a:t>
            </a:r>
            <a:r>
              <a:rPr lang="zh-CN" altLang="en-US" dirty="0"/>
              <a:t>做实验时，使用了一层</a:t>
            </a:r>
            <a:r>
              <a:rPr lang="en-US" altLang="zh-CN" dirty="0"/>
              <a:t>hidden layer</a:t>
            </a:r>
            <a:r>
              <a:rPr lang="zh-CN" altLang="en-US" dirty="0"/>
              <a:t>与两个</a:t>
            </a:r>
            <a:r>
              <a:rPr lang="en-US" altLang="zh-CN" dirty="0"/>
              <a:t>hidden neurons</a:t>
            </a:r>
            <a:r>
              <a:rPr lang="zh-CN" altLang="en-US" dirty="0"/>
              <a:t>，参数量</a:t>
            </a:r>
            <a:r>
              <a:rPr lang="en-US" altLang="zh-CN" dirty="0"/>
              <a:t>60</a:t>
            </a:r>
            <a:r>
              <a:rPr lang="zh-CN" altLang="en-US" dirty="0"/>
              <a:t>，准确率</a:t>
            </a:r>
            <a:r>
              <a:rPr lang="en-US" altLang="zh-CN" dirty="0"/>
              <a:t>80%</a:t>
            </a:r>
            <a:r>
              <a:rPr lang="zh-CN" altLang="en-US" dirty="0"/>
              <a:t>！</a:t>
            </a:r>
            <a:endParaRPr lang="en-US" altLang="zh-CN" dirty="0"/>
          </a:p>
          <a:p>
            <a:pPr marL="0" indent="0">
              <a:buNone/>
            </a:pPr>
            <a:r>
              <a:rPr lang="zh-CN" altLang="en-US" dirty="0"/>
              <a:t>认为</a:t>
            </a:r>
            <a:r>
              <a:rPr lang="en-US" altLang="zh-CN" u="sng" dirty="0"/>
              <a:t>KAN</a:t>
            </a:r>
            <a:r>
              <a:rPr lang="zh-CN" altLang="en-US" u="sng" dirty="0"/>
              <a:t>故意破坏了作为</a:t>
            </a:r>
            <a:r>
              <a:rPr lang="en-US" altLang="zh-CN" u="sng" dirty="0"/>
              <a:t>benchmark</a:t>
            </a:r>
            <a:r>
              <a:rPr lang="zh-CN" altLang="en-US" u="sng" dirty="0"/>
              <a:t>模型的</a:t>
            </a:r>
            <a:r>
              <a:rPr lang="en-US" altLang="zh-CN" u="sng" dirty="0"/>
              <a:t>MLP</a:t>
            </a:r>
            <a:r>
              <a:rPr lang="zh-CN" altLang="en-US" u="sng" dirty="0"/>
              <a:t>！</a:t>
            </a:r>
            <a:endParaRPr lang="en-US" altLang="zh-CN" u="sng" dirty="0"/>
          </a:p>
          <a:p>
            <a:pPr marL="0" indent="0">
              <a:buNone/>
            </a:pPr>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7682" t="34929" r="9300" b="41544"/>
          <a:stretch>
            <a:fillRect/>
          </a:stretch>
        </p:blipFill>
        <p:spPr>
          <a:xfrm>
            <a:off x="1433947" y="1733540"/>
            <a:ext cx="9617695" cy="1610592"/>
          </a:xfrm>
          <a:prstGeom prst="rect">
            <a:avLst/>
          </a:prstGeom>
        </p:spPr>
      </p:pic>
      <p:pic>
        <p:nvPicPr>
          <p:cNvPr id="7" name="图片 6"/>
          <p:cNvPicPr>
            <a:picLocks noChangeAspect="1"/>
          </p:cNvPicPr>
          <p:nvPr/>
        </p:nvPicPr>
        <p:blipFill>
          <a:blip r:embed="rId3"/>
          <a:stretch>
            <a:fillRect/>
          </a:stretch>
        </p:blipFill>
        <p:spPr>
          <a:xfrm>
            <a:off x="1711868" y="3824603"/>
            <a:ext cx="9506020" cy="10668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Kolmogorov–Arnold Networks</a:t>
            </a:r>
            <a:r>
              <a:rPr lang="zh-CN" altLang="en-US" dirty="0"/>
              <a:t>作者回应</a:t>
            </a:r>
          </a:p>
        </p:txBody>
      </p:sp>
      <p:sp>
        <p:nvSpPr>
          <p:cNvPr id="3" name="内容占位符 2"/>
          <p:cNvSpPr>
            <a:spLocks noGrp="1"/>
          </p:cNvSpPr>
          <p:nvPr>
            <p:ph idx="1"/>
          </p:nvPr>
        </p:nvSpPr>
        <p:spPr/>
        <p:txBody>
          <a:bodyPr/>
          <a:lstStyle/>
          <a:p>
            <a:r>
              <a:rPr lang="en-US" altLang="zh-CN" dirty="0"/>
              <a:t>Q8</a:t>
            </a:r>
            <a:r>
              <a:rPr lang="zh-CN" altLang="en-US" dirty="0"/>
              <a:t>：为什么认为</a:t>
            </a:r>
            <a:r>
              <a:rPr lang="en-US" altLang="zh-CN" dirty="0"/>
              <a:t>KAN</a:t>
            </a:r>
            <a:r>
              <a:rPr lang="zh-CN" altLang="en-US" dirty="0"/>
              <a:t>在</a:t>
            </a:r>
            <a:r>
              <a:rPr lang="en-US" altLang="zh-CN" dirty="0"/>
              <a:t>AI 4 Science</a:t>
            </a:r>
            <a:r>
              <a:rPr lang="zh-CN" altLang="en-US" dirty="0"/>
              <a:t>领域比</a:t>
            </a:r>
            <a:r>
              <a:rPr lang="en-US" altLang="zh-CN" dirty="0"/>
              <a:t>MLP</a:t>
            </a:r>
            <a:r>
              <a:rPr lang="zh-CN" altLang="en-US" dirty="0"/>
              <a:t>更有前景？</a:t>
            </a:r>
            <a:endParaRPr lang="en-US" altLang="zh-CN" dirty="0"/>
          </a:p>
          <a:p>
            <a:r>
              <a:rPr lang="en-US" altLang="zh-CN" dirty="0"/>
              <a:t>Answer</a:t>
            </a:r>
            <a:r>
              <a:rPr lang="zh-CN" altLang="en-US" dirty="0"/>
              <a:t>：</a:t>
            </a:r>
            <a:r>
              <a:rPr lang="en-US" altLang="zh-CN" dirty="0"/>
              <a:t> Symbolic formulas have </a:t>
            </a:r>
            <a:r>
              <a:rPr lang="en-US" altLang="zh-CN" dirty="0" err="1"/>
              <a:t>better inductive</a:t>
            </a:r>
            <a:r>
              <a:rPr lang="en-US" altLang="zh-CN" dirty="0"/>
              <a:t> biases aligned with KANs compared to MLPs.</a:t>
            </a:r>
          </a:p>
          <a:p>
            <a:r>
              <a:rPr lang="en-US" altLang="zh-CN" dirty="0"/>
              <a:t>The boundary is still to be explored. </a:t>
            </a:r>
          </a:p>
          <a:p>
            <a:r>
              <a:rPr lang="en-US" altLang="zh-CN" dirty="0"/>
              <a:t>Let's do a thought experiment.</a:t>
            </a:r>
          </a:p>
          <a:p>
            <a:pPr lvl="1">
              <a:buFont typeface="Wingdings" panose="05000000000000000000" pitchFamily="2" charset="2"/>
              <a:buChar char="ü"/>
            </a:pPr>
            <a:r>
              <a:rPr lang="en-US" altLang="zh-CN" dirty="0"/>
              <a:t>(1) For a task generated by a teacher KAN, student KAN will perform better than student MLPs</a:t>
            </a:r>
          </a:p>
          <a:p>
            <a:pPr lvl="1">
              <a:buFont typeface="Wingdings" panose="05000000000000000000" pitchFamily="2" charset="2"/>
              <a:buChar char="ü"/>
            </a:pPr>
            <a:r>
              <a:rPr lang="en-US" altLang="zh-CN" dirty="0"/>
              <a:t>(2) For a task generated by a teacher MLP, student MLP will perform better than student </a:t>
            </a:r>
            <a:r>
              <a:rPr lang="en-US" altLang="zh-CN" dirty="0" err="1"/>
              <a:t>KANs.</a:t>
            </a:r>
            <a:endParaRPr lang="en-US" altLang="zh-CN" dirty="0"/>
          </a:p>
          <a:p>
            <a:r>
              <a:rPr lang="en-US" altLang="zh-CN" dirty="0"/>
              <a:t>So the real question is (quite philosophical):What is the network that is used to “generate” science/vision/language/whatever tasks that you </a:t>
            </a:r>
            <a:r>
              <a:rPr lang="en-US" altLang="zh-CN" dirty="0" err="1"/>
              <a:t>care about?This</a:t>
            </a:r>
            <a:r>
              <a:rPr lang="en-US" altLang="zh-CN" dirty="0"/>
              <a:t> is all about inductive biases. A network performs well for a task if the inductive bias of the </a:t>
            </a:r>
            <a:r>
              <a:rPr lang="en-US" altLang="zh-CN" dirty="0" err="1"/>
              <a:t>networkagrees</a:t>
            </a:r>
            <a:r>
              <a:rPr lang="en-US" altLang="zh-CN" dirty="0"/>
              <a:t> with the inductive bias of the task.</a:t>
            </a:r>
          </a:p>
          <a:p>
            <a:endParaRPr lang="en-US" altLang="zh-CN" dirty="0"/>
          </a:p>
          <a:p>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RmZWZkYzljOWZjNDlkYzMwNjE3NDRmZmQ0OTZhZDIifQ=="/>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2069</Words>
  <Application>Microsoft Office PowerPoint</Application>
  <PresentationFormat>宽屏</PresentationFormat>
  <Paragraphs>254</Paragraphs>
  <Slides>29</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等线</vt:lpstr>
      <vt:lpstr>Arial</vt:lpstr>
      <vt:lpstr>Calibri</vt:lpstr>
      <vt:lpstr>Cambria Math</vt:lpstr>
      <vt:lpstr>Times New Roman</vt:lpstr>
      <vt:lpstr>Wingdings</vt:lpstr>
      <vt:lpstr>WPS</vt:lpstr>
      <vt:lpstr>Kolmogorov–Arnold Networks</vt:lpstr>
      <vt:lpstr>Chapter 1 Author’s answers</vt:lpstr>
      <vt:lpstr>Kolmogorov–Arnold Networks作者回应</vt:lpstr>
      <vt:lpstr>Kolmogorov–Arnold Networks作者回应</vt:lpstr>
      <vt:lpstr>Kolmogorov–Arnold Networks作者回应</vt:lpstr>
      <vt:lpstr>Kolmogorov–Arnold Networks作者回应</vt:lpstr>
      <vt:lpstr>Kolmogorov–Arnold Networks作者回应</vt:lpstr>
      <vt:lpstr>Kolmogorov–Arnold Networks作者回应</vt:lpstr>
      <vt:lpstr>Kolmogorov–Arnold Networks作者回应</vt:lpstr>
      <vt:lpstr>Kolmogorov–Arnold Networks作者回应</vt:lpstr>
      <vt:lpstr>Github Repos</vt:lpstr>
      <vt:lpstr>Symbolism vs Connectionism1957</vt:lpstr>
      <vt:lpstr>Chapter 2 KAN vs PINN?</vt:lpstr>
      <vt:lpstr>Solve Possion Equation By PINN</vt:lpstr>
      <vt:lpstr>PINN vs KAN</vt:lpstr>
      <vt:lpstr>Chapter 3  Wav-KAN: Wavelet Kolmogorov-Arnold Networks</vt:lpstr>
      <vt:lpstr>Research Background</vt:lpstr>
      <vt:lpstr>Research Framework</vt:lpstr>
      <vt:lpstr>Research Framework</vt:lpstr>
      <vt:lpstr>Advantages of Wavelets Function</vt:lpstr>
      <vt:lpstr>Selection of Wavelets Function</vt:lpstr>
      <vt:lpstr>Evaluation of Wav-KAN over Spline-KAN(original)</vt:lpstr>
      <vt:lpstr>Chapter 4 TKAN: Temporal Kolmogorov-Arnold Networks</vt:lpstr>
      <vt:lpstr>Research Background</vt:lpstr>
      <vt:lpstr>Research Background</vt:lpstr>
      <vt:lpstr>1st Part of TKAN - Recurring Kolmogorov-Arnold Networks </vt:lpstr>
      <vt:lpstr>1st Part of TKAN - Recurring Kolmogorov-Arnold Networks </vt:lpstr>
      <vt:lpstr>2nd Part of TKAN – Gating Mechanism</vt:lpstr>
      <vt:lpstr>Evaluation of TKAN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笑颜 许</dc:creator>
  <cp:lastModifiedBy>笑颜 许</cp:lastModifiedBy>
  <cp:revision>7</cp:revision>
  <dcterms:created xsi:type="dcterms:W3CDTF">2024-05-27T04:08:00Z</dcterms:created>
  <dcterms:modified xsi:type="dcterms:W3CDTF">2024-06-03T05:23:38Z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D934BA1C2B4B4BDDB8F457AB2F750A26_12</vt:lpwstr>
  </property>
  <property fmtid="{D5CDD505-2E9C-101B-9397-08002B2CF9AE}" pid="3" name="KSOProductBuildVer">
    <vt:lpwstr>2052-12.1.0.16929</vt:lpwstr>
  </property>
</Properties>
</file>